
<file path=[Content_Types].xml><?xml version="1.0" encoding="utf-8"?>
<Types xmlns="http://schemas.openxmlformats.org/package/2006/content-types">
  <Default Extension="xml" ContentType="application/xml"/>
  <Default Extension="jpeg" ContentType="image/jpeg"/>
  <Default Extension="mp3" ContentType="audio/unknown"/>
  <Default Extension="ppt" ContentType="application/vnd.ms-powerpoin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86" r:id="rId2"/>
    <p:sldId id="314" r:id="rId3"/>
    <p:sldId id="315" r:id="rId4"/>
    <p:sldId id="316" r:id="rId5"/>
    <p:sldId id="317" r:id="rId6"/>
    <p:sldId id="318" r:id="rId7"/>
    <p:sldId id="319" r:id="rId8"/>
    <p:sldId id="320" r:id="rId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Book Antiqu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Book Antiqu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Book Antiqu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Book Antiqu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Book Antiqua" charset="0"/>
        <a:ea typeface="ＭＳ Ｐゴシック" charset="0"/>
        <a:cs typeface="ＭＳ Ｐゴシック" charset="0"/>
      </a:defRPr>
    </a:lvl5pPr>
    <a:lvl6pPr marL="2286000" algn="l" defTabSz="457200" rtl="0" eaLnBrk="1" latinLnBrk="0" hangingPunct="1">
      <a:defRPr kern="1200">
        <a:solidFill>
          <a:schemeClr val="tx1"/>
        </a:solidFill>
        <a:latin typeface="Book Antiqua" charset="0"/>
        <a:ea typeface="ＭＳ Ｐゴシック" charset="0"/>
        <a:cs typeface="ＭＳ Ｐゴシック" charset="0"/>
      </a:defRPr>
    </a:lvl6pPr>
    <a:lvl7pPr marL="2743200" algn="l" defTabSz="457200" rtl="0" eaLnBrk="1" latinLnBrk="0" hangingPunct="1">
      <a:defRPr kern="1200">
        <a:solidFill>
          <a:schemeClr val="tx1"/>
        </a:solidFill>
        <a:latin typeface="Book Antiqua" charset="0"/>
        <a:ea typeface="ＭＳ Ｐゴシック" charset="0"/>
        <a:cs typeface="ＭＳ Ｐゴシック" charset="0"/>
      </a:defRPr>
    </a:lvl7pPr>
    <a:lvl8pPr marL="3200400" algn="l" defTabSz="457200" rtl="0" eaLnBrk="1" latinLnBrk="0" hangingPunct="1">
      <a:defRPr kern="1200">
        <a:solidFill>
          <a:schemeClr val="tx1"/>
        </a:solidFill>
        <a:latin typeface="Book Antiqua" charset="0"/>
        <a:ea typeface="ＭＳ Ｐゴシック" charset="0"/>
        <a:cs typeface="ＭＳ Ｐゴシック" charset="0"/>
      </a:defRPr>
    </a:lvl8pPr>
    <a:lvl9pPr marL="3657600" algn="l" defTabSz="457200" rtl="0" eaLnBrk="1" latinLnBrk="0" hangingPunct="1">
      <a:defRPr kern="1200">
        <a:solidFill>
          <a:schemeClr val="tx1"/>
        </a:solidFill>
        <a:latin typeface="Book Antiqu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25" d="100"/>
          <a:sy n="125" d="100"/>
        </p:scale>
        <p:origin x="-912" y="-1328"/>
      </p:cViewPr>
      <p:guideLst>
        <p:guide orient="horz" pos="1039"/>
        <p:guide pos="214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3BAD8F8-D4DA-A046-A221-42495A7EC5E7}" type="datetimeFigureOut">
              <a:rPr lang="en-US"/>
              <a:pPr>
                <a:defRPr/>
              </a:pPr>
              <a:t>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1387D9F6-2E10-4E45-AC23-8895BD34B4FA}" type="slidenum">
              <a:rPr lang="en-US"/>
              <a:pPr>
                <a:defRPr/>
              </a:pPr>
              <a:t>‹#›</a:t>
            </a:fld>
            <a:endParaRPr lang="en-US"/>
          </a:p>
        </p:txBody>
      </p:sp>
    </p:spTree>
    <p:extLst>
      <p:ext uri="{BB962C8B-B14F-4D97-AF65-F5344CB8AC3E}">
        <p14:creationId xmlns:p14="http://schemas.microsoft.com/office/powerpoint/2010/main" val="51051040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0"/>
              </a:spcBef>
              <a:defRPr/>
            </a:pPr>
            <a:r>
              <a:rPr lang="en-US" b="1" dirty="0" smtClean="0">
                <a:latin typeface="Helvetica"/>
                <a:cs typeface="Helvetica"/>
              </a:rPr>
              <a:t>“What Sound Is It?”</a:t>
            </a:r>
          </a:p>
          <a:p>
            <a:pPr eaLnBrk="1" hangingPunct="1">
              <a:spcBef>
                <a:spcPts val="0"/>
              </a:spcBef>
              <a:defRPr/>
            </a:pPr>
            <a:r>
              <a:rPr lang="en-US" dirty="0" smtClean="0">
                <a:latin typeface="Helvetica"/>
                <a:cs typeface="Helvetica"/>
              </a:rPr>
              <a:t> </a:t>
            </a:r>
          </a:p>
          <a:p>
            <a:pPr eaLnBrk="1" hangingPunct="1">
              <a:spcBef>
                <a:spcPts val="0"/>
              </a:spcBef>
              <a:defRPr/>
            </a:pPr>
            <a:r>
              <a:rPr lang="en-US" dirty="0" smtClean="0">
                <a:latin typeface="Helvetica"/>
                <a:cs typeface="Helvetica"/>
              </a:rPr>
              <a:t>Audio files for use with the activity, “Our Sense of Hearing,” from The Learning Brain project’s  </a:t>
            </a:r>
            <a:r>
              <a:rPr lang="en-US" i="1" dirty="0" smtClean="0">
                <a:latin typeface="Helvetica"/>
                <a:cs typeface="Helvetica"/>
              </a:rPr>
              <a:t>K–1: The Senses Teacher’s Guide.</a:t>
            </a:r>
          </a:p>
          <a:p>
            <a:pPr eaLnBrk="1" hangingPunct="1">
              <a:spcBef>
                <a:spcPts val="0"/>
              </a:spcBef>
              <a:defRPr/>
            </a:pPr>
            <a:endParaRPr lang="en-US" i="1" dirty="0" smtClean="0">
              <a:latin typeface="Helvetica"/>
              <a:cs typeface="Helvetica"/>
            </a:endParaRPr>
          </a:p>
          <a:p>
            <a:pPr eaLnBrk="1" hangingPunct="1">
              <a:spcBef>
                <a:spcPts val="0"/>
              </a:spcBef>
              <a:defRPr/>
            </a:pPr>
            <a:r>
              <a:rPr lang="en-US" b="1" dirty="0" smtClean="0">
                <a:latin typeface="Helvetica"/>
                <a:cs typeface="Helvetica"/>
              </a:rPr>
              <a:t>Guiding Question </a:t>
            </a:r>
          </a:p>
          <a:p>
            <a:pPr eaLnBrk="1" hangingPunct="1">
              <a:spcBef>
                <a:spcPts val="0"/>
              </a:spcBef>
              <a:defRPr/>
            </a:pPr>
            <a:r>
              <a:rPr lang="en-US" dirty="0" smtClean="0">
                <a:latin typeface="Helvetica"/>
                <a:cs typeface="Helvetica"/>
              </a:rPr>
              <a:t>What causes sound? How do our ears detect sound? How does our brain recognize sound?</a:t>
            </a:r>
          </a:p>
          <a:p>
            <a:pPr eaLnBrk="1" hangingPunct="1">
              <a:spcBef>
                <a:spcPts val="0"/>
              </a:spcBef>
              <a:defRPr/>
            </a:pPr>
            <a:endParaRPr lang="en-US" dirty="0" smtClean="0">
              <a:latin typeface="Helvetica"/>
              <a:cs typeface="Helvetica"/>
            </a:endParaRPr>
          </a:p>
          <a:p>
            <a:pPr eaLnBrk="1" hangingPunct="1">
              <a:spcBef>
                <a:spcPts val="0"/>
              </a:spcBef>
              <a:defRPr/>
            </a:pPr>
            <a:r>
              <a:rPr lang="en-US" b="1" dirty="0" smtClean="0">
                <a:latin typeface="Helvetica"/>
                <a:cs typeface="Helvetica"/>
              </a:rPr>
              <a:t>Concepts </a:t>
            </a:r>
          </a:p>
          <a:p>
            <a:pPr marL="171450" indent="-171450" eaLnBrk="1" hangingPunct="1">
              <a:spcBef>
                <a:spcPts val="0"/>
              </a:spcBef>
              <a:buFont typeface="Arial"/>
              <a:buChar char="•"/>
              <a:defRPr/>
            </a:pPr>
            <a:r>
              <a:rPr lang="en-US" dirty="0" smtClean="0">
                <a:latin typeface="Helvetica"/>
                <a:cs typeface="Helvetica"/>
              </a:rPr>
              <a:t>All of the senses are connected to the brain. </a:t>
            </a:r>
          </a:p>
          <a:p>
            <a:pPr marL="171450" indent="-171450" eaLnBrk="1" hangingPunct="1">
              <a:spcBef>
                <a:spcPts val="0"/>
              </a:spcBef>
              <a:buFont typeface="Arial"/>
              <a:buChar char="•"/>
              <a:defRPr/>
            </a:pPr>
            <a:r>
              <a:rPr lang="en-US" dirty="0" smtClean="0">
                <a:latin typeface="Helvetica"/>
                <a:cs typeface="Helvetica"/>
              </a:rPr>
              <a:t>Our senses let us know what is going on inside and outside our bodies. </a:t>
            </a:r>
          </a:p>
          <a:p>
            <a:pPr marL="171450" indent="-171450" eaLnBrk="1" hangingPunct="1">
              <a:spcBef>
                <a:spcPts val="0"/>
              </a:spcBef>
              <a:buFont typeface="Arial"/>
              <a:buChar char="•"/>
              <a:defRPr/>
            </a:pPr>
            <a:r>
              <a:rPr lang="en-US" dirty="0" smtClean="0">
                <a:latin typeface="Helvetica"/>
                <a:cs typeface="Helvetica"/>
              </a:rPr>
              <a:t>Our sense of hearing allows us to detect sounds.</a:t>
            </a:r>
          </a:p>
          <a:p>
            <a:pPr marL="171450" indent="-171450" eaLnBrk="1" hangingPunct="1">
              <a:spcBef>
                <a:spcPts val="0"/>
              </a:spcBef>
              <a:buFont typeface="Arial"/>
              <a:buChar char="•"/>
              <a:defRPr/>
            </a:pPr>
            <a:r>
              <a:rPr lang="en-US" dirty="0" smtClean="0">
                <a:latin typeface="Helvetica"/>
                <a:cs typeface="Helvetica"/>
              </a:rPr>
              <a:t>Sound is produced by vibration.</a:t>
            </a:r>
          </a:p>
          <a:p>
            <a:pPr marL="171450" indent="-171450" eaLnBrk="1" hangingPunct="1">
              <a:spcBef>
                <a:spcPts val="0"/>
              </a:spcBef>
              <a:buFont typeface="Arial"/>
              <a:buChar char="•"/>
              <a:defRPr/>
            </a:pPr>
            <a:r>
              <a:rPr lang="en-US" dirty="0" smtClean="0">
                <a:latin typeface="Helvetica"/>
                <a:cs typeface="Helvetica"/>
              </a:rPr>
              <a:t>Objects vibrate when they move back and forth in a regular fashion.</a:t>
            </a:r>
          </a:p>
          <a:p>
            <a:pPr marL="171450" indent="-171450" eaLnBrk="1" hangingPunct="1">
              <a:spcBef>
                <a:spcPts val="0"/>
              </a:spcBef>
              <a:buFont typeface="Arial"/>
              <a:buChar char="•"/>
              <a:defRPr/>
            </a:pPr>
            <a:r>
              <a:rPr lang="en-US" dirty="0" smtClean="0">
                <a:latin typeface="Helvetica"/>
                <a:cs typeface="Helvetica"/>
              </a:rPr>
              <a:t>Information about sound is collected by sensory receptors in the ears and transmitted to the brain.</a:t>
            </a:r>
          </a:p>
          <a:p>
            <a:pPr eaLnBrk="1" hangingPunct="1">
              <a:spcBef>
                <a:spcPts val="0"/>
              </a:spcBef>
              <a:defRPr/>
            </a:pPr>
            <a:endParaRPr lang="en-US" b="1" dirty="0" smtClean="0">
              <a:latin typeface="Helvetica"/>
              <a:cs typeface="Helvetica"/>
            </a:endParaRPr>
          </a:p>
          <a:p>
            <a:pPr eaLnBrk="1" hangingPunct="1">
              <a:spcBef>
                <a:spcPts val="0"/>
              </a:spcBef>
              <a:defRPr/>
            </a:pPr>
            <a:r>
              <a:rPr lang="en-US" b="1" dirty="0" smtClean="0">
                <a:latin typeface="Helvetica"/>
                <a:cs typeface="Helvetica"/>
              </a:rPr>
              <a:t>Materials</a:t>
            </a:r>
          </a:p>
          <a:p>
            <a:pPr eaLnBrk="1" hangingPunct="1">
              <a:spcBef>
                <a:spcPts val="0"/>
              </a:spcBef>
              <a:defRPr/>
            </a:pPr>
            <a:r>
              <a:rPr lang="en-US" b="1" dirty="0" smtClean="0">
                <a:latin typeface="Helvetica"/>
                <a:cs typeface="Helvetica"/>
              </a:rPr>
              <a:t>Teacher</a:t>
            </a:r>
          </a:p>
          <a:p>
            <a:pPr marL="171450" indent="-171450" eaLnBrk="1" hangingPunct="1">
              <a:spcBef>
                <a:spcPts val="0"/>
              </a:spcBef>
              <a:buFont typeface="Arial"/>
              <a:buChar char="•"/>
              <a:defRPr/>
            </a:pPr>
            <a:r>
              <a:rPr lang="en-US" dirty="0" smtClean="0">
                <a:latin typeface="Helvetica"/>
                <a:cs typeface="Helvetica"/>
              </a:rPr>
              <a:t>LCD projector and computer or whiteboard</a:t>
            </a:r>
          </a:p>
          <a:p>
            <a:pPr marL="171450" indent="-171450" eaLnBrk="1" hangingPunct="1">
              <a:spcBef>
                <a:spcPts val="0"/>
              </a:spcBef>
              <a:buFont typeface="Arial"/>
              <a:buChar char="•"/>
              <a:defRPr/>
            </a:pPr>
            <a:r>
              <a:rPr lang="en-US" dirty="0" smtClean="0">
                <a:latin typeface="Helvetica"/>
                <a:cs typeface="Helvetica"/>
              </a:rPr>
              <a:t>What Sound Is It?” slide set (http://</a:t>
            </a:r>
            <a:r>
              <a:rPr lang="en-US" dirty="0" err="1" smtClean="0">
                <a:latin typeface="Helvetica"/>
                <a:cs typeface="Helvetica"/>
              </a:rPr>
              <a:t>www.bioedonline.org</a:t>
            </a:r>
            <a:r>
              <a:rPr lang="en-US" dirty="0" smtClean="0">
                <a:latin typeface="Helvetica"/>
                <a:cs typeface="Helvetica"/>
              </a:rPr>
              <a:t>/lessons-and-more/teacher-guides/k-1-the-senses/</a:t>
            </a:r>
          </a:p>
          <a:p>
            <a:pPr eaLnBrk="1" hangingPunct="1">
              <a:spcBef>
                <a:spcPts val="0"/>
              </a:spcBef>
              <a:defRPr/>
            </a:pPr>
            <a:r>
              <a:rPr lang="en-US" b="1" dirty="0" smtClean="0">
                <a:latin typeface="Helvetica"/>
                <a:cs typeface="Helvetica"/>
              </a:rPr>
              <a:t>Per Student</a:t>
            </a:r>
          </a:p>
          <a:p>
            <a:pPr marL="171450" indent="-171450" eaLnBrk="1" hangingPunct="1">
              <a:spcBef>
                <a:spcPts val="0"/>
              </a:spcBef>
              <a:buFont typeface="Arial"/>
              <a:buChar char="•"/>
              <a:defRPr/>
            </a:pPr>
            <a:r>
              <a:rPr lang="en-US" dirty="0" smtClean="0">
                <a:latin typeface="Helvetica"/>
                <a:cs typeface="Helvetica"/>
              </a:rPr>
              <a:t>Copy of both “What Sound Is It?” pages from the activity, “Our Sense of Hearing,” K-1: The Senses Teacher’s Guide </a:t>
            </a:r>
          </a:p>
          <a:p>
            <a:pPr eaLnBrk="1" hangingPunct="1">
              <a:spcBef>
                <a:spcPts val="0"/>
              </a:spcBef>
              <a:defRPr/>
            </a:pPr>
            <a:endParaRPr lang="en-US" dirty="0" smtClean="0">
              <a:latin typeface="Helvetica"/>
              <a:cs typeface="Helvetica"/>
            </a:endParaRPr>
          </a:p>
          <a:p>
            <a:pPr eaLnBrk="1" hangingPunct="1">
              <a:spcBef>
                <a:spcPts val="0"/>
              </a:spcBef>
              <a:defRPr/>
            </a:pPr>
            <a:r>
              <a:rPr lang="en-US" b="1" dirty="0" smtClean="0">
                <a:latin typeface="Helvetica"/>
                <a:cs typeface="Helvetica"/>
              </a:rPr>
              <a:t>Setup</a:t>
            </a:r>
          </a:p>
          <a:p>
            <a:pPr eaLnBrk="1" hangingPunct="1">
              <a:spcBef>
                <a:spcPts val="0"/>
              </a:spcBef>
              <a:defRPr/>
            </a:pPr>
            <a:r>
              <a:rPr lang="en-US" dirty="0" smtClean="0">
                <a:latin typeface="Helvetica"/>
                <a:cs typeface="Helvetica"/>
              </a:rPr>
              <a:t>Load the slide set “What Sound Is It,” which contains audio files. Adjust the sound level for students to hear.</a:t>
            </a:r>
          </a:p>
          <a:p>
            <a:pPr eaLnBrk="1" hangingPunct="1">
              <a:spcBef>
                <a:spcPts val="0"/>
              </a:spcBef>
              <a:defRPr/>
            </a:pPr>
            <a:endParaRPr lang="en-US" dirty="0" smtClean="0">
              <a:latin typeface="Helvetica"/>
              <a:cs typeface="Helvetica"/>
            </a:endParaRPr>
          </a:p>
          <a:p>
            <a:pPr eaLnBrk="1" hangingPunct="1">
              <a:spcBef>
                <a:spcPts val="0"/>
              </a:spcBef>
              <a:defRPr/>
            </a:pPr>
            <a:r>
              <a:rPr lang="en-US" b="1" dirty="0" smtClean="0">
                <a:latin typeface="Helvetica"/>
                <a:cs typeface="Helvetica"/>
              </a:rPr>
              <a:t>Procedure</a:t>
            </a:r>
          </a:p>
          <a:p>
            <a:pPr marL="228600" indent="-228600" eaLnBrk="1" hangingPunct="1">
              <a:spcBef>
                <a:spcPts val="0"/>
              </a:spcBef>
              <a:buFont typeface="+mj-lt"/>
              <a:buAutoNum type="arabicPeriod"/>
              <a:defRPr/>
            </a:pPr>
            <a:r>
              <a:rPr lang="en-US" dirty="0" smtClean="0">
                <a:latin typeface="Helvetica"/>
                <a:cs typeface="Helvetica"/>
              </a:rPr>
              <a:t>Give each student a copy of both “What Sound Is It?” pages. Tell students that you will be playing some sounds, but instruct them not to shout out answers about what they hear. Instead, students should circle the picture that best represents each sound.</a:t>
            </a:r>
          </a:p>
          <a:p>
            <a:pPr marL="228600" indent="-228600" eaLnBrk="1" hangingPunct="1">
              <a:spcBef>
                <a:spcPts val="0"/>
              </a:spcBef>
              <a:buFont typeface="+mj-lt"/>
              <a:buAutoNum type="arabicPeriod"/>
              <a:defRPr/>
            </a:pPr>
            <a:r>
              <a:rPr lang="en-US" dirty="0" smtClean="0">
                <a:latin typeface="Helvetica"/>
                <a:cs typeface="Helvetica"/>
              </a:rPr>
              <a:t>Play sounds from the “What Sound Is It?” slide set (slides 1-6). </a:t>
            </a:r>
          </a:p>
          <a:p>
            <a:pPr marL="228600" indent="-228600" eaLnBrk="1" hangingPunct="1">
              <a:spcBef>
                <a:spcPts val="0"/>
              </a:spcBef>
              <a:buFont typeface="+mj-lt"/>
              <a:buAutoNum type="arabicPeriod"/>
              <a:defRPr/>
            </a:pPr>
            <a:r>
              <a:rPr lang="en-US" dirty="0" smtClean="0">
                <a:latin typeface="Helvetica"/>
                <a:cs typeface="Helvetica"/>
              </a:rPr>
              <a:t>After the students have listened to all the sounds, lead a class discussion in which they share their answers. </a:t>
            </a:r>
          </a:p>
          <a:p>
            <a:pPr marL="228600" indent="-228600" eaLnBrk="1" hangingPunct="1">
              <a:spcBef>
                <a:spcPts val="0"/>
              </a:spcBef>
              <a:buFont typeface="+mj-lt"/>
              <a:buAutoNum type="arabicPeriod"/>
              <a:defRPr/>
            </a:pPr>
            <a:r>
              <a:rPr lang="en-US" dirty="0" smtClean="0">
                <a:latin typeface="Helvetica"/>
                <a:cs typeface="Helvetica"/>
              </a:rPr>
              <a:t>Review the correct answers with the class (see “Answers,” final slide).</a:t>
            </a:r>
          </a:p>
          <a:p>
            <a:pPr eaLnBrk="1" hangingPunct="1">
              <a:spcBef>
                <a:spcPts val="0"/>
              </a:spcBef>
              <a:defRPr/>
            </a:pPr>
            <a:endParaRPr lang="en-US" dirty="0" smtClean="0">
              <a:latin typeface="Helvetica"/>
              <a:cs typeface="Helvetica"/>
            </a:endParaRPr>
          </a:p>
          <a:p>
            <a:pPr eaLnBrk="1" hangingPunct="1">
              <a:spcBef>
                <a:spcPts val="0"/>
              </a:spcBef>
              <a:defRPr/>
            </a:pPr>
            <a:r>
              <a:rPr lang="en-US" b="1" dirty="0" smtClean="0">
                <a:latin typeface="Helvetica"/>
                <a:cs typeface="Helvetica"/>
              </a:rPr>
              <a:t>Reference</a:t>
            </a:r>
          </a:p>
          <a:p>
            <a:pPr eaLnBrk="1" hangingPunct="1">
              <a:spcBef>
                <a:spcPts val="0"/>
              </a:spcBef>
              <a:defRPr/>
            </a:pPr>
            <a:r>
              <a:rPr lang="en-US" dirty="0" smtClean="0">
                <a:latin typeface="Helvetica"/>
                <a:cs typeface="Helvetica"/>
              </a:rPr>
              <a:t>Tharp, B., M. Vu, D. Mock, C. Burnett, and N. Moreno (2015). </a:t>
            </a:r>
            <a:r>
              <a:rPr lang="en-US" i="1" dirty="0" smtClean="0">
                <a:latin typeface="Helvetica"/>
                <a:cs typeface="Helvetica"/>
              </a:rPr>
              <a:t>K-1: The Senses Teacher’s Guide.</a:t>
            </a:r>
            <a:r>
              <a:rPr lang="en-US" dirty="0" smtClean="0">
                <a:latin typeface="Helvetica"/>
                <a:cs typeface="Helvetica"/>
              </a:rPr>
              <a:t> Baylor College of Medicine. ISBN: 978-1-888997-87-3. Development of The Learning Brain educational materials was supported by grant number </a:t>
            </a:r>
            <a:r>
              <a:rPr lang="en-US" dirty="0" err="1" smtClean="0">
                <a:latin typeface="Helvetica"/>
                <a:cs typeface="Helvetica"/>
              </a:rPr>
              <a:t>5R25DA033006</a:t>
            </a:r>
            <a:r>
              <a:rPr lang="en-US" dirty="0" smtClean="0">
                <a:latin typeface="Helvetica"/>
                <a:cs typeface="Helvetica"/>
              </a:rPr>
              <a:t> from the National Institutes of Health, NIH Blueprint for Neuroscience Research Science Education Award, National Institute on Drug Abuse (</a:t>
            </a:r>
            <a:r>
              <a:rPr lang="en-US" dirty="0" err="1" smtClean="0">
                <a:latin typeface="Helvetica"/>
                <a:cs typeface="Helvetica"/>
              </a:rPr>
              <a:t>NIDA</a:t>
            </a:r>
            <a:r>
              <a:rPr lang="en-US" dirty="0" smtClean="0">
                <a:latin typeface="Helvetica"/>
                <a:cs typeface="Helvetica"/>
              </a:rPr>
              <a:t>), administered through the Office of the Director, Science Education Partnership Award program.</a:t>
            </a:r>
          </a:p>
          <a:p>
            <a:pPr eaLnBrk="1" hangingPunct="1">
              <a:spcBef>
                <a:spcPts val="0"/>
              </a:spcBef>
              <a:defRPr/>
            </a:pPr>
            <a:endParaRPr lang="en-US" dirty="0" smtClean="0">
              <a:latin typeface="Helvetica"/>
              <a:cs typeface="Helvetica"/>
            </a:endParaRPr>
          </a:p>
          <a:p>
            <a:pPr eaLnBrk="1" hangingPunct="1">
              <a:spcBef>
                <a:spcPts val="0"/>
              </a:spcBef>
              <a:defRPr/>
            </a:pPr>
            <a:r>
              <a:rPr lang="en-US" b="1" dirty="0" smtClean="0">
                <a:latin typeface="Helvetica"/>
                <a:cs typeface="Helvetica"/>
              </a:rPr>
              <a:t>Image Reference</a:t>
            </a:r>
            <a:endParaRPr lang="en-US" dirty="0" smtClean="0">
              <a:latin typeface="Helvetica"/>
              <a:cs typeface="Helvetica"/>
            </a:endParaRPr>
          </a:p>
          <a:p>
            <a:pPr eaLnBrk="1" hangingPunct="1">
              <a:spcBef>
                <a:spcPts val="0"/>
              </a:spcBef>
              <a:defRPr/>
            </a:pPr>
            <a:r>
              <a:rPr lang="en-US" dirty="0" smtClean="0">
                <a:latin typeface="Helvetica"/>
                <a:cs typeface="Helvetica"/>
              </a:rPr>
              <a:t>Photo © Diana </a:t>
            </a:r>
            <a:r>
              <a:rPr lang="en-US" dirty="0" err="1" smtClean="0">
                <a:latin typeface="Helvetica"/>
                <a:cs typeface="Helvetica"/>
              </a:rPr>
              <a:t>Dimitrova</a:t>
            </a:r>
            <a:r>
              <a:rPr lang="en-US" dirty="0" smtClean="0">
                <a:latin typeface="Helvetica"/>
                <a:cs typeface="Helvetica"/>
              </a:rPr>
              <a:t>. </a:t>
            </a:r>
          </a:p>
          <a:p>
            <a:pPr eaLnBrk="1" hangingPunct="1">
              <a:spcBef>
                <a:spcPts val="0"/>
              </a:spcBef>
              <a:defRPr/>
            </a:pPr>
            <a:endParaRPr lang="en-US" dirty="0" smtClean="0">
              <a:latin typeface="Helvetica"/>
              <a:cs typeface="Helvetica"/>
            </a:endParaRPr>
          </a:p>
          <a:p>
            <a:pPr eaLnBrk="1" hangingPunct="1">
              <a:spcBef>
                <a:spcPts val="0"/>
              </a:spcBef>
              <a:defRPr/>
            </a:pPr>
            <a:r>
              <a:rPr lang="en-US" b="1" dirty="0" smtClean="0">
                <a:latin typeface="Helvetica"/>
                <a:cs typeface="Helvetica"/>
              </a:rPr>
              <a:t>Key Words</a:t>
            </a:r>
          </a:p>
          <a:p>
            <a:pPr marL="171450" indent="-171450" eaLnBrk="1" hangingPunct="1">
              <a:lnSpc>
                <a:spcPct val="60000"/>
              </a:lnSpc>
              <a:defRPr/>
            </a:pPr>
            <a:r>
              <a:rPr lang="en-US" dirty="0" smtClean="0">
                <a:latin typeface="Helvetica"/>
                <a:cs typeface="Helvetica"/>
              </a:rPr>
              <a:t>ear, hear, hearing, sound, senses, </a:t>
            </a:r>
          </a:p>
          <a:p>
            <a:pPr eaLnBrk="1" hangingPunct="1">
              <a:spcBef>
                <a:spcPts val="0"/>
              </a:spcBef>
              <a:defRPr/>
            </a:pPr>
            <a:endParaRPr lang="en-US" dirty="0" smtClean="0">
              <a:latin typeface="Helvetica"/>
              <a:cs typeface="Helvetica"/>
            </a:endParaRPr>
          </a:p>
          <a:p>
            <a:pPr eaLnBrk="1" hangingPunct="1">
              <a:spcBef>
                <a:spcPts val="0"/>
              </a:spcBef>
              <a:defRPr/>
            </a:pPr>
            <a:r>
              <a:rPr lang="en-US" dirty="0" smtClean="0">
                <a:latin typeface="Helvetica"/>
                <a:cs typeface="Helvetica"/>
              </a:rPr>
              <a:t>“What Sound Is It?” © Baylor College of Medicine.</a:t>
            </a:r>
            <a:endParaRPr lang="en-US" b="1" dirty="0">
              <a:latin typeface="Helvetica"/>
              <a:cs typeface="Helvetica"/>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fontAlgn="base" hangingPunct="1">
              <a:spcBef>
                <a:spcPct val="0"/>
              </a:spcBef>
              <a:spcAft>
                <a:spcPct val="0"/>
              </a:spcAft>
            </a:pPr>
            <a:fld id="{0B5D4E91-8C4A-1949-B8EA-FA9263ACA41F}" type="slidenum">
              <a:rPr lang="en-US" sz="1200">
                <a:latin typeface="Calibri" charset="0"/>
              </a:rPr>
              <a:pPr eaLnBrk="1" fontAlgn="base" hangingPunct="1">
                <a:spcBef>
                  <a:spcPct val="0"/>
                </a:spcBef>
                <a:spcAft>
                  <a:spcPct val="0"/>
                </a:spcAft>
              </a:pPr>
              <a:t>1</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marL="171450" indent="-171450" eaLnBrk="1" hangingPunct="1">
              <a:lnSpc>
                <a:spcPct val="60000"/>
              </a:lnSpc>
              <a:defRPr/>
            </a:pPr>
            <a:r>
              <a:rPr lang="en-US" b="1" dirty="0" smtClean="0">
                <a:latin typeface="Helvetica"/>
                <a:cs typeface="Helvetica"/>
              </a:rPr>
              <a:t>“What Sound Is It?”</a:t>
            </a:r>
          </a:p>
          <a:p>
            <a:pPr marL="171450" indent="-171450" eaLnBrk="1" hangingPunct="1">
              <a:lnSpc>
                <a:spcPct val="80000"/>
              </a:lnSpc>
              <a:defRPr/>
            </a:pPr>
            <a:r>
              <a:rPr lang="en-US" dirty="0" smtClean="0">
                <a:latin typeface="Helvetica"/>
                <a:cs typeface="Helvetica"/>
              </a:rPr>
              <a:t> </a:t>
            </a:r>
          </a:p>
          <a:p>
            <a:pPr marL="171450" indent="-171450" eaLnBrk="1" hangingPunct="1">
              <a:lnSpc>
                <a:spcPct val="90000"/>
              </a:lnSpc>
              <a:defRPr/>
            </a:pPr>
            <a:r>
              <a:rPr lang="en-US" dirty="0" smtClean="0">
                <a:latin typeface="Helvetica"/>
                <a:cs typeface="Helvetica"/>
              </a:rPr>
              <a:t>Audio files for use with the activity, “Our Sense of Hearing,” from The Learning Brain project’s  </a:t>
            </a:r>
            <a:r>
              <a:rPr lang="en-US" i="1" dirty="0" smtClean="0">
                <a:latin typeface="Helvetica"/>
                <a:cs typeface="Helvetica"/>
              </a:rPr>
              <a:t>K–1: The Senses Teacher’s Guide.</a:t>
            </a:r>
          </a:p>
          <a:p>
            <a:pPr marL="171450" indent="-171450" eaLnBrk="1" hangingPunct="1">
              <a:lnSpc>
                <a:spcPct val="90000"/>
              </a:lnSpc>
              <a:defRPr/>
            </a:pPr>
            <a:endParaRPr lang="en-US" dirty="0" smtClean="0">
              <a:latin typeface="Helvetica"/>
              <a:cs typeface="Helvetica"/>
            </a:endParaRP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b="1" dirty="0" smtClean="0">
                <a:latin typeface="Helvetica"/>
                <a:cs typeface="Helvetica"/>
              </a:rPr>
              <a:t>Reference</a:t>
            </a:r>
          </a:p>
          <a:p>
            <a:pPr eaLnBrk="1" hangingPunct="1">
              <a:defRPr/>
            </a:pPr>
            <a:r>
              <a:rPr lang="en-US" dirty="0" smtClean="0">
                <a:latin typeface="Helvetica"/>
                <a:cs typeface="Helvetica"/>
              </a:rPr>
              <a:t>Tharp, B., M. Vu, D. Mock, C. Burnett, and N. Moreno (2015). </a:t>
            </a:r>
            <a:r>
              <a:rPr lang="en-US" i="1" dirty="0" smtClean="0">
                <a:latin typeface="Helvetica"/>
                <a:cs typeface="Helvetica"/>
              </a:rPr>
              <a:t>K-1: The Senses Teacher’s Guide.</a:t>
            </a:r>
            <a:r>
              <a:rPr lang="en-US" dirty="0" smtClean="0">
                <a:latin typeface="Helvetica"/>
                <a:cs typeface="Helvetica"/>
              </a:rPr>
              <a:t> Baylor College of Medicine. ISBN: 978-1-888997-87-3. Development of The Learning Brain educational materials was supported by grant number </a:t>
            </a:r>
            <a:r>
              <a:rPr lang="en-US" dirty="0" err="1" smtClean="0">
                <a:latin typeface="Helvetica"/>
                <a:cs typeface="Helvetica"/>
              </a:rPr>
              <a:t>5R25DA033006</a:t>
            </a:r>
            <a:r>
              <a:rPr lang="en-US" dirty="0" smtClean="0">
                <a:latin typeface="Helvetica"/>
                <a:cs typeface="Helvetica"/>
              </a:rPr>
              <a:t> from the National Institutes of Health, NIH Blueprint for Neuroscience Research Science Education Award, National Institute on Drug Abuse (</a:t>
            </a:r>
            <a:r>
              <a:rPr lang="en-US" dirty="0" err="1" smtClean="0">
                <a:latin typeface="Helvetica"/>
                <a:cs typeface="Helvetica"/>
              </a:rPr>
              <a:t>NIDA</a:t>
            </a:r>
            <a:r>
              <a:rPr lang="en-US" dirty="0" smtClean="0">
                <a:latin typeface="Helvetica"/>
                <a:cs typeface="Helvetica"/>
              </a:rPr>
              <a:t>), administered through the Office of the Director, Science Education Partnership Award program.</a:t>
            </a:r>
          </a:p>
          <a:p>
            <a:pPr eaLnBrk="1" hangingPunct="1">
              <a:defRPr/>
            </a:pPr>
            <a:endParaRPr lang="en-US" dirty="0" smtClean="0">
              <a:latin typeface="Helvetica"/>
              <a:cs typeface="Helvetica"/>
            </a:endParaRPr>
          </a:p>
          <a:p>
            <a:pPr eaLnBrk="1" hangingPunct="1">
              <a:defRPr/>
            </a:pPr>
            <a:r>
              <a:rPr lang="en-US" b="1" dirty="0" smtClean="0">
                <a:latin typeface="Helvetica"/>
                <a:cs typeface="Helvetica"/>
              </a:rPr>
              <a:t>Image Reference</a:t>
            </a:r>
          </a:p>
          <a:p>
            <a:pPr eaLnBrk="1" hangingPunct="1">
              <a:defRPr/>
            </a:pPr>
            <a:r>
              <a:rPr lang="en-US" dirty="0" smtClean="0">
                <a:latin typeface="Helvetica"/>
                <a:cs typeface="Helvetica"/>
              </a:rPr>
              <a:t>Vehicles © </a:t>
            </a:r>
            <a:r>
              <a:rPr lang="en-US" dirty="0" err="1" smtClean="0">
                <a:latin typeface="Helvetica"/>
                <a:cs typeface="Helvetica"/>
              </a:rPr>
              <a:t>Siamphotos</a:t>
            </a:r>
            <a:r>
              <a:rPr lang="en-US" dirty="0" smtClean="0">
                <a:latin typeface="Helvetica"/>
                <a:cs typeface="Helvetica"/>
              </a:rPr>
              <a:t>.</a:t>
            </a: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b="1" dirty="0" smtClean="0">
                <a:latin typeface="Helvetica"/>
                <a:cs typeface="Helvetica"/>
              </a:rPr>
              <a:t>Key Words</a:t>
            </a:r>
          </a:p>
          <a:p>
            <a:pPr marL="171450" indent="-171450" eaLnBrk="1" hangingPunct="1">
              <a:lnSpc>
                <a:spcPct val="60000"/>
              </a:lnSpc>
              <a:defRPr/>
            </a:pPr>
            <a:r>
              <a:rPr lang="en-US" dirty="0" smtClean="0">
                <a:latin typeface="Helvetica"/>
                <a:cs typeface="Helvetica"/>
              </a:rPr>
              <a:t>ear, hear, hearing, sound, senses, </a:t>
            </a: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dirty="0" smtClean="0">
                <a:latin typeface="Helvetica"/>
                <a:cs typeface="Helvetica"/>
              </a:rPr>
              <a:t>“What Sound Is It?” © Baylor College of Medicine. </a:t>
            </a:r>
          </a:p>
        </p:txBody>
      </p:sp>
      <p:sp>
        <p:nvSpPr>
          <p:cNvPr id="4" name="Slide Number Placeholder 3"/>
          <p:cNvSpPr>
            <a:spLocks noGrp="1"/>
          </p:cNvSpPr>
          <p:nvPr>
            <p:ph type="sldNum" sz="quarter" idx="5"/>
          </p:nvPr>
        </p:nvSpPr>
        <p:spPr/>
        <p:txBody>
          <a:bodyPr/>
          <a:lstStyle/>
          <a:p>
            <a:pPr>
              <a:defRPr/>
            </a:pPr>
            <a:fld id="{AABE6637-0717-6B4B-87AF-298343DF266C}"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marL="171450" indent="-171450" eaLnBrk="1" hangingPunct="1">
              <a:lnSpc>
                <a:spcPct val="60000"/>
              </a:lnSpc>
              <a:defRPr/>
            </a:pPr>
            <a:r>
              <a:rPr lang="en-US" b="1" dirty="0" smtClean="0">
                <a:latin typeface="Helvetica"/>
                <a:cs typeface="Helvetica"/>
              </a:rPr>
              <a:t>“What Sound Is It?”</a:t>
            </a:r>
          </a:p>
          <a:p>
            <a:pPr marL="171450" indent="-171450" eaLnBrk="1" hangingPunct="1">
              <a:lnSpc>
                <a:spcPct val="80000"/>
              </a:lnSpc>
              <a:defRPr/>
            </a:pPr>
            <a:r>
              <a:rPr lang="en-US" dirty="0" smtClean="0">
                <a:latin typeface="Helvetica"/>
                <a:cs typeface="Helvetica"/>
              </a:rPr>
              <a:t> </a:t>
            </a:r>
          </a:p>
          <a:p>
            <a:pPr marL="171450" indent="-171450" eaLnBrk="1" hangingPunct="1">
              <a:lnSpc>
                <a:spcPct val="90000"/>
              </a:lnSpc>
              <a:defRPr/>
            </a:pPr>
            <a:r>
              <a:rPr lang="en-US" dirty="0" smtClean="0">
                <a:latin typeface="Helvetica"/>
                <a:cs typeface="Helvetica"/>
              </a:rPr>
              <a:t>Audio files for use with the activity, “Our Sense of Hearing,” from The Learning Brain project’s  </a:t>
            </a:r>
            <a:r>
              <a:rPr lang="en-US" i="1" dirty="0" smtClean="0">
                <a:latin typeface="Helvetica"/>
                <a:cs typeface="Helvetica"/>
              </a:rPr>
              <a:t>K–1: The Senses Teacher’s Guide.</a:t>
            </a: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b="1" dirty="0" smtClean="0">
                <a:latin typeface="Helvetica"/>
                <a:cs typeface="Helvetica"/>
              </a:rPr>
              <a:t>Reference</a:t>
            </a:r>
          </a:p>
          <a:p>
            <a:pPr eaLnBrk="1" hangingPunct="1">
              <a:defRPr/>
            </a:pPr>
            <a:r>
              <a:rPr lang="en-US" dirty="0" smtClean="0">
                <a:latin typeface="Helvetica"/>
                <a:cs typeface="Helvetica"/>
              </a:rPr>
              <a:t>Tharp, B., M. Vu, D. Mock, C. Burnett, and N. Moreno (2015). </a:t>
            </a:r>
            <a:r>
              <a:rPr lang="en-US" i="1" dirty="0" smtClean="0">
                <a:latin typeface="Helvetica"/>
                <a:cs typeface="Helvetica"/>
              </a:rPr>
              <a:t>K-1: The Senses Teacher’s Guide.</a:t>
            </a:r>
            <a:r>
              <a:rPr lang="en-US" dirty="0" smtClean="0">
                <a:latin typeface="Helvetica"/>
                <a:cs typeface="Helvetica"/>
              </a:rPr>
              <a:t> Baylor College of Medicine. ISBN: 978-1-888997-87-3. Development of The Learning Brain educational materials was supported by grant number </a:t>
            </a:r>
            <a:r>
              <a:rPr lang="en-US" dirty="0" err="1" smtClean="0">
                <a:latin typeface="Helvetica"/>
                <a:cs typeface="Helvetica"/>
              </a:rPr>
              <a:t>5R25DA033006</a:t>
            </a:r>
            <a:r>
              <a:rPr lang="en-US" dirty="0" smtClean="0">
                <a:latin typeface="Helvetica"/>
                <a:cs typeface="Helvetica"/>
              </a:rPr>
              <a:t> from the National Institutes of Health, NIH Blueprint for Neuroscience Research Science Education Award, National Institute on Drug Abuse (</a:t>
            </a:r>
            <a:r>
              <a:rPr lang="en-US" dirty="0" err="1" smtClean="0">
                <a:latin typeface="Helvetica"/>
                <a:cs typeface="Helvetica"/>
              </a:rPr>
              <a:t>NIDA</a:t>
            </a:r>
            <a:r>
              <a:rPr lang="en-US" dirty="0" smtClean="0">
                <a:latin typeface="Helvetica"/>
                <a:cs typeface="Helvetica"/>
              </a:rPr>
              <a:t>), administered through the Office of the Director, Science Education Partnership Award program.</a:t>
            </a:r>
          </a:p>
          <a:p>
            <a:pPr marL="171450" indent="-171450" eaLnBrk="1" hangingPunct="1">
              <a:lnSpc>
                <a:spcPct val="60000"/>
              </a:lnSpc>
              <a:defRPr/>
            </a:pPr>
            <a:endParaRPr lang="en-US" dirty="0" smtClean="0">
              <a:latin typeface="Helvetica"/>
              <a:cs typeface="Helvetica"/>
            </a:endParaRPr>
          </a:p>
          <a:p>
            <a:pPr eaLnBrk="1" hangingPunct="1">
              <a:defRPr/>
            </a:pPr>
            <a:r>
              <a:rPr lang="en-US" b="1" dirty="0" smtClean="0">
                <a:latin typeface="Helvetica"/>
                <a:cs typeface="Helvetica"/>
              </a:rPr>
              <a:t>Image Reference</a:t>
            </a:r>
          </a:p>
          <a:p>
            <a:pPr eaLnBrk="1" hangingPunct="1">
              <a:defRPr/>
            </a:pPr>
            <a:r>
              <a:rPr lang="en-US" dirty="0" smtClean="0">
                <a:latin typeface="Helvetica"/>
                <a:cs typeface="Helvetica"/>
              </a:rPr>
              <a:t>Animals © </a:t>
            </a:r>
            <a:r>
              <a:rPr lang="en-US" dirty="0" err="1" smtClean="0">
                <a:latin typeface="Helvetica"/>
                <a:cs typeface="Helvetica"/>
              </a:rPr>
              <a:t>Sarawut</a:t>
            </a:r>
            <a:r>
              <a:rPr lang="en-US" dirty="0" smtClean="0">
                <a:latin typeface="Helvetica"/>
                <a:cs typeface="Helvetica"/>
              </a:rPr>
              <a:t> </a:t>
            </a:r>
            <a:r>
              <a:rPr lang="en-US" dirty="0" err="1" smtClean="0">
                <a:latin typeface="Helvetica"/>
                <a:cs typeface="Helvetica"/>
              </a:rPr>
              <a:t>Padungkwan</a:t>
            </a:r>
            <a:r>
              <a:rPr lang="en-US" dirty="0" smtClean="0">
                <a:latin typeface="Helvetica"/>
                <a:cs typeface="Helvetica"/>
              </a:rPr>
              <a:t>.</a:t>
            </a:r>
          </a:p>
          <a:p>
            <a:pPr eaLnBrk="1" hangingPunct="1">
              <a:defRPr/>
            </a:pPr>
            <a:endParaRPr lang="en-US" dirty="0" smtClean="0">
              <a:latin typeface="Helvetica"/>
              <a:cs typeface="Helvetica"/>
            </a:endParaRPr>
          </a:p>
          <a:p>
            <a:pPr marL="171450" indent="-171450" eaLnBrk="1" hangingPunct="1">
              <a:lnSpc>
                <a:spcPct val="60000"/>
              </a:lnSpc>
              <a:defRPr/>
            </a:pPr>
            <a:r>
              <a:rPr lang="en-US" b="1" dirty="0" smtClean="0">
                <a:latin typeface="Helvetica"/>
                <a:cs typeface="Helvetica"/>
              </a:rPr>
              <a:t>Key Words</a:t>
            </a:r>
          </a:p>
          <a:p>
            <a:pPr marL="171450" indent="-171450" eaLnBrk="1" hangingPunct="1">
              <a:lnSpc>
                <a:spcPct val="60000"/>
              </a:lnSpc>
              <a:defRPr/>
            </a:pPr>
            <a:r>
              <a:rPr lang="en-US" dirty="0" smtClean="0">
                <a:latin typeface="Helvetica"/>
                <a:cs typeface="Helvetica"/>
              </a:rPr>
              <a:t>ear, hear, hearing, sound, senses, </a:t>
            </a: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dirty="0" smtClean="0">
                <a:latin typeface="Helvetica"/>
                <a:cs typeface="Helvetica"/>
              </a:rPr>
              <a:t>“What Sound Is It?” © Baylor College of Medicine.</a:t>
            </a:r>
            <a:endParaRPr lang="en-US" b="1" dirty="0" smtClean="0">
              <a:latin typeface="Helvetica"/>
              <a:cs typeface="Helvetica"/>
            </a:endParaRPr>
          </a:p>
          <a:p>
            <a:pPr>
              <a:defRPr/>
            </a:pPr>
            <a:endParaRPr lang="en-US" dirty="0"/>
          </a:p>
        </p:txBody>
      </p:sp>
      <p:sp>
        <p:nvSpPr>
          <p:cNvPr id="4" name="Slide Number Placeholder 3"/>
          <p:cNvSpPr>
            <a:spLocks noGrp="1"/>
          </p:cNvSpPr>
          <p:nvPr>
            <p:ph type="sldNum" sz="quarter" idx="5"/>
          </p:nvPr>
        </p:nvSpPr>
        <p:spPr/>
        <p:txBody>
          <a:bodyPr/>
          <a:lstStyle/>
          <a:p>
            <a:pPr>
              <a:defRPr/>
            </a:pPr>
            <a:fld id="{44755F31-2C72-4B40-804B-10DF33F694A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marL="171450" indent="-171450" eaLnBrk="1" hangingPunct="1">
              <a:lnSpc>
                <a:spcPct val="60000"/>
              </a:lnSpc>
              <a:defRPr/>
            </a:pPr>
            <a:r>
              <a:rPr lang="en-US" b="1" dirty="0" smtClean="0">
                <a:latin typeface="Helvetica"/>
                <a:cs typeface="Helvetica"/>
              </a:rPr>
              <a:t>“What Sound Is It?”</a:t>
            </a:r>
          </a:p>
          <a:p>
            <a:pPr marL="171450" indent="-171450" eaLnBrk="1" hangingPunct="1">
              <a:lnSpc>
                <a:spcPct val="80000"/>
              </a:lnSpc>
              <a:defRPr/>
            </a:pPr>
            <a:r>
              <a:rPr lang="en-US" dirty="0" smtClean="0">
                <a:latin typeface="Helvetica"/>
                <a:cs typeface="Helvetica"/>
              </a:rPr>
              <a:t> </a:t>
            </a:r>
          </a:p>
          <a:p>
            <a:pPr marL="171450" indent="-171450" eaLnBrk="1" hangingPunct="1">
              <a:lnSpc>
                <a:spcPct val="90000"/>
              </a:lnSpc>
              <a:defRPr/>
            </a:pPr>
            <a:r>
              <a:rPr lang="en-US" dirty="0" smtClean="0">
                <a:latin typeface="Helvetica"/>
                <a:cs typeface="Helvetica"/>
              </a:rPr>
              <a:t>Audio files for use with the activity, “Our Sense of Hearing,” from The Learning Brain project’s  </a:t>
            </a:r>
            <a:r>
              <a:rPr lang="en-US" i="1" dirty="0" smtClean="0">
                <a:latin typeface="Helvetica"/>
                <a:cs typeface="Helvetica"/>
              </a:rPr>
              <a:t>K–1: The Senses Teacher’s Guide.</a:t>
            </a: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b="1" dirty="0" smtClean="0">
                <a:latin typeface="Helvetica"/>
                <a:cs typeface="Helvetica"/>
              </a:rPr>
              <a:t>Reference</a:t>
            </a:r>
          </a:p>
          <a:p>
            <a:pPr eaLnBrk="1" hangingPunct="1">
              <a:defRPr/>
            </a:pPr>
            <a:r>
              <a:rPr lang="en-US" dirty="0" smtClean="0">
                <a:latin typeface="Helvetica"/>
                <a:cs typeface="Helvetica"/>
              </a:rPr>
              <a:t>Tharp, B., M. Vu, D. Mock, C. Burnett, and N. Moreno (2015). </a:t>
            </a:r>
            <a:r>
              <a:rPr lang="en-US" i="1" dirty="0" smtClean="0">
                <a:latin typeface="Helvetica"/>
                <a:cs typeface="Helvetica"/>
              </a:rPr>
              <a:t>K-1: The Senses Teacher’s Guide.</a:t>
            </a:r>
            <a:r>
              <a:rPr lang="en-US" dirty="0" smtClean="0">
                <a:latin typeface="Helvetica"/>
                <a:cs typeface="Helvetica"/>
              </a:rPr>
              <a:t> Baylor College of Medicine. ISBN: 978-1-888997-87-3. Development of The Learning Brain educational materials was supported by grant number </a:t>
            </a:r>
            <a:r>
              <a:rPr lang="en-US" dirty="0" err="1" smtClean="0">
                <a:latin typeface="Helvetica"/>
                <a:cs typeface="Helvetica"/>
              </a:rPr>
              <a:t>5R25DA033006</a:t>
            </a:r>
            <a:r>
              <a:rPr lang="en-US" dirty="0" smtClean="0">
                <a:latin typeface="Helvetica"/>
                <a:cs typeface="Helvetica"/>
              </a:rPr>
              <a:t> from the National Institutes of Health, NIH Blueprint for Neuroscience Research Science Education Award, National Institute on Drug Abuse (</a:t>
            </a:r>
            <a:r>
              <a:rPr lang="en-US" dirty="0" err="1" smtClean="0">
                <a:latin typeface="Helvetica"/>
                <a:cs typeface="Helvetica"/>
              </a:rPr>
              <a:t>NIDA</a:t>
            </a:r>
            <a:r>
              <a:rPr lang="en-US" dirty="0" smtClean="0">
                <a:latin typeface="Helvetica"/>
                <a:cs typeface="Helvetica"/>
              </a:rPr>
              <a:t>), administered through the Office of the Director, Science Education Partnership Award program.</a:t>
            </a:r>
          </a:p>
          <a:p>
            <a:pPr marL="171450" indent="-171450" eaLnBrk="1" hangingPunct="1">
              <a:lnSpc>
                <a:spcPct val="60000"/>
              </a:lnSpc>
              <a:defRPr/>
            </a:pPr>
            <a:endParaRPr lang="en-US" dirty="0" smtClean="0">
              <a:latin typeface="Helvetica"/>
              <a:cs typeface="Helvetica"/>
            </a:endParaRPr>
          </a:p>
          <a:p>
            <a:pPr eaLnBrk="1" hangingPunct="1">
              <a:defRPr/>
            </a:pPr>
            <a:r>
              <a:rPr lang="en-US" b="1" dirty="0" smtClean="0">
                <a:latin typeface="Helvetica"/>
                <a:cs typeface="Helvetica"/>
              </a:rPr>
              <a:t>Image References</a:t>
            </a:r>
          </a:p>
          <a:p>
            <a:pPr marL="228600" indent="-228600" eaLnBrk="1" hangingPunct="1">
              <a:buFont typeface="+mj-lt"/>
              <a:buAutoNum type="arabicPeriod"/>
              <a:defRPr/>
            </a:pPr>
            <a:r>
              <a:rPr lang="en-US" dirty="0" smtClean="0">
                <a:latin typeface="Helvetica"/>
                <a:cs typeface="Helvetica"/>
              </a:rPr>
              <a:t>Beach, pond © </a:t>
            </a:r>
            <a:r>
              <a:rPr lang="en-US" dirty="0" err="1" smtClean="0">
                <a:latin typeface="Helvetica"/>
                <a:cs typeface="Helvetica"/>
              </a:rPr>
              <a:t>Iimages</a:t>
            </a:r>
            <a:r>
              <a:rPr lang="en-US" dirty="0" smtClean="0">
                <a:latin typeface="Helvetica"/>
                <a:cs typeface="Helvetica"/>
              </a:rPr>
              <a:t>.</a:t>
            </a:r>
          </a:p>
          <a:p>
            <a:pPr marL="228600" indent="-228600" eaLnBrk="1" hangingPunct="1">
              <a:buFont typeface="+mj-lt"/>
              <a:buAutoNum type="arabicPeriod"/>
              <a:defRPr/>
            </a:pPr>
            <a:r>
              <a:rPr lang="en-US" dirty="0" smtClean="0">
                <a:latin typeface="Helvetica"/>
                <a:cs typeface="Helvetica"/>
              </a:rPr>
              <a:t>Waterfall © Natalia </a:t>
            </a:r>
            <a:r>
              <a:rPr lang="en-US" dirty="0" err="1" smtClean="0">
                <a:latin typeface="Helvetica"/>
                <a:cs typeface="Helvetica"/>
              </a:rPr>
              <a:t>Perevozchikova</a:t>
            </a:r>
            <a:r>
              <a:rPr lang="en-US" dirty="0" smtClean="0">
                <a:latin typeface="Helvetica"/>
                <a:cs typeface="Helvetica"/>
              </a:rPr>
              <a:t>.</a:t>
            </a:r>
          </a:p>
          <a:p>
            <a:pPr eaLnBrk="1" hangingPunct="1">
              <a:defRPr/>
            </a:pPr>
            <a:endParaRPr lang="en-US" dirty="0" smtClean="0">
              <a:latin typeface="Helvetica"/>
              <a:cs typeface="Helvetica"/>
            </a:endParaRPr>
          </a:p>
          <a:p>
            <a:pPr marL="171450" indent="-171450" eaLnBrk="1" hangingPunct="1">
              <a:lnSpc>
                <a:spcPct val="60000"/>
              </a:lnSpc>
              <a:defRPr/>
            </a:pPr>
            <a:r>
              <a:rPr lang="en-US" b="1" dirty="0" smtClean="0">
                <a:latin typeface="Helvetica"/>
                <a:cs typeface="Helvetica"/>
              </a:rPr>
              <a:t>Key Words</a:t>
            </a:r>
          </a:p>
          <a:p>
            <a:pPr marL="171450" indent="-171450" eaLnBrk="1" hangingPunct="1">
              <a:lnSpc>
                <a:spcPct val="60000"/>
              </a:lnSpc>
              <a:defRPr/>
            </a:pPr>
            <a:r>
              <a:rPr lang="en-US" dirty="0" smtClean="0">
                <a:latin typeface="Helvetica"/>
                <a:cs typeface="Helvetica"/>
              </a:rPr>
              <a:t>ear, hear, hearing, sound, senses, </a:t>
            </a: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dirty="0" smtClean="0">
                <a:latin typeface="Helvetica"/>
                <a:cs typeface="Helvetica"/>
              </a:rPr>
              <a:t>“What Sound Is It?” © Baylor College of Medicine.</a:t>
            </a:r>
            <a:endParaRPr lang="en-US" b="1" dirty="0" smtClean="0">
              <a:latin typeface="Helvetica"/>
              <a:cs typeface="Helvetica"/>
            </a:endParaRPr>
          </a:p>
          <a:p>
            <a:pPr>
              <a:defRPr/>
            </a:pPr>
            <a:endParaRPr lang="en-US" dirty="0"/>
          </a:p>
        </p:txBody>
      </p:sp>
      <p:sp>
        <p:nvSpPr>
          <p:cNvPr id="4" name="Slide Number Placeholder 3"/>
          <p:cNvSpPr>
            <a:spLocks noGrp="1"/>
          </p:cNvSpPr>
          <p:nvPr>
            <p:ph type="sldNum" sz="quarter" idx="5"/>
          </p:nvPr>
        </p:nvSpPr>
        <p:spPr/>
        <p:txBody>
          <a:bodyPr/>
          <a:lstStyle/>
          <a:p>
            <a:pPr>
              <a:defRPr/>
            </a:pPr>
            <a:fld id="{CF4AF79F-DCBF-EF4A-A4E2-9D697CF7755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marL="171450" indent="-171450" eaLnBrk="1" hangingPunct="1">
              <a:lnSpc>
                <a:spcPct val="60000"/>
              </a:lnSpc>
              <a:defRPr/>
            </a:pPr>
            <a:r>
              <a:rPr lang="en-US" b="1" dirty="0" smtClean="0">
                <a:latin typeface="Helvetica"/>
                <a:cs typeface="Helvetica"/>
              </a:rPr>
              <a:t>“What Sound Is It?”</a:t>
            </a:r>
          </a:p>
          <a:p>
            <a:pPr marL="171450" indent="-171450" eaLnBrk="1" hangingPunct="1">
              <a:lnSpc>
                <a:spcPct val="80000"/>
              </a:lnSpc>
              <a:defRPr/>
            </a:pPr>
            <a:r>
              <a:rPr lang="en-US" dirty="0" smtClean="0">
                <a:latin typeface="Helvetica"/>
                <a:cs typeface="Helvetica"/>
              </a:rPr>
              <a:t> </a:t>
            </a:r>
          </a:p>
          <a:p>
            <a:pPr marL="171450" indent="-171450" eaLnBrk="1" hangingPunct="1">
              <a:lnSpc>
                <a:spcPct val="90000"/>
              </a:lnSpc>
              <a:defRPr/>
            </a:pPr>
            <a:r>
              <a:rPr lang="en-US" dirty="0" smtClean="0">
                <a:latin typeface="Helvetica"/>
                <a:cs typeface="Helvetica"/>
              </a:rPr>
              <a:t>Audio files for use with the activity, “Our Sense of Hearing,” from The Learning Brain project’s  </a:t>
            </a:r>
            <a:r>
              <a:rPr lang="en-US" i="1" dirty="0" smtClean="0">
                <a:latin typeface="Helvetica"/>
                <a:cs typeface="Helvetica"/>
              </a:rPr>
              <a:t>K–1: The Senses Teacher’s Guide.</a:t>
            </a: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b="1" dirty="0" smtClean="0">
                <a:latin typeface="Helvetica"/>
                <a:cs typeface="Helvetica"/>
              </a:rPr>
              <a:t>Reference</a:t>
            </a:r>
          </a:p>
          <a:p>
            <a:pPr eaLnBrk="1" hangingPunct="1">
              <a:defRPr/>
            </a:pPr>
            <a:r>
              <a:rPr lang="en-US" dirty="0" smtClean="0">
                <a:latin typeface="Helvetica"/>
                <a:cs typeface="Helvetica"/>
              </a:rPr>
              <a:t>Tharp, B., M. Vu, D. Mock, C. Burnett, and N. Moreno (2015). </a:t>
            </a:r>
            <a:r>
              <a:rPr lang="en-US" i="1" dirty="0" smtClean="0">
                <a:latin typeface="Helvetica"/>
                <a:cs typeface="Helvetica"/>
              </a:rPr>
              <a:t>K-1: The Senses Teacher’s Guide.</a:t>
            </a:r>
            <a:r>
              <a:rPr lang="en-US" dirty="0" smtClean="0">
                <a:latin typeface="Helvetica"/>
                <a:cs typeface="Helvetica"/>
              </a:rPr>
              <a:t> Baylor College of Medicine. ISBN: 978-1-888997-87-3. Development of The Learning Brain educational materials was supported by grant number </a:t>
            </a:r>
            <a:r>
              <a:rPr lang="en-US" dirty="0" err="1" smtClean="0">
                <a:latin typeface="Helvetica"/>
                <a:cs typeface="Helvetica"/>
              </a:rPr>
              <a:t>5R25DA033006</a:t>
            </a:r>
            <a:r>
              <a:rPr lang="en-US" dirty="0" smtClean="0">
                <a:latin typeface="Helvetica"/>
                <a:cs typeface="Helvetica"/>
              </a:rPr>
              <a:t> from the National Institutes of Health, NIH Blueprint for Neuroscience Research Science Education Award, National Institute on Drug Abuse (</a:t>
            </a:r>
            <a:r>
              <a:rPr lang="en-US" dirty="0" err="1" smtClean="0">
                <a:latin typeface="Helvetica"/>
                <a:cs typeface="Helvetica"/>
              </a:rPr>
              <a:t>NIDA</a:t>
            </a:r>
            <a:r>
              <a:rPr lang="en-US" dirty="0" smtClean="0">
                <a:latin typeface="Helvetica"/>
                <a:cs typeface="Helvetica"/>
              </a:rPr>
              <a:t>), administered through the Office of the Director, Science Education Partnership Award program.</a:t>
            </a:r>
          </a:p>
          <a:p>
            <a:pPr eaLnBrk="1" hangingPunct="1">
              <a:defRPr/>
            </a:pPr>
            <a:endParaRPr lang="en-US" dirty="0" smtClean="0">
              <a:latin typeface="Helvetica"/>
              <a:cs typeface="Helvetica"/>
            </a:endParaRPr>
          </a:p>
          <a:p>
            <a:pPr eaLnBrk="1" hangingPunct="1">
              <a:defRPr/>
            </a:pPr>
            <a:r>
              <a:rPr lang="en-US" b="1" dirty="0" smtClean="0">
                <a:latin typeface="Helvetica"/>
                <a:cs typeface="Helvetica"/>
              </a:rPr>
              <a:t>Image Reference</a:t>
            </a:r>
          </a:p>
          <a:p>
            <a:pPr eaLnBrk="1" hangingPunct="1">
              <a:defRPr/>
            </a:pPr>
            <a:r>
              <a:rPr lang="en-US" dirty="0" smtClean="0">
                <a:latin typeface="Helvetica"/>
                <a:cs typeface="Helvetica"/>
              </a:rPr>
              <a:t>Vehicles © </a:t>
            </a:r>
            <a:r>
              <a:rPr lang="en-US" dirty="0" err="1" smtClean="0">
                <a:latin typeface="Helvetica"/>
                <a:cs typeface="Helvetica"/>
              </a:rPr>
              <a:t>Siamphotos</a:t>
            </a:r>
            <a:r>
              <a:rPr lang="en-US" dirty="0" smtClean="0">
                <a:latin typeface="Helvetica"/>
                <a:cs typeface="Helvetica"/>
              </a:rPr>
              <a:t>.</a:t>
            </a: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b="1" dirty="0" smtClean="0">
                <a:latin typeface="Helvetica"/>
                <a:cs typeface="Helvetica"/>
              </a:rPr>
              <a:t>Key Words</a:t>
            </a:r>
          </a:p>
          <a:p>
            <a:pPr marL="171450" indent="-171450" eaLnBrk="1" hangingPunct="1">
              <a:lnSpc>
                <a:spcPct val="60000"/>
              </a:lnSpc>
              <a:defRPr/>
            </a:pPr>
            <a:r>
              <a:rPr lang="en-US" dirty="0" smtClean="0">
                <a:latin typeface="Helvetica"/>
                <a:cs typeface="Helvetica"/>
              </a:rPr>
              <a:t>ear, hear, hearing, sound, senses, </a:t>
            </a: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dirty="0" smtClean="0">
                <a:latin typeface="Helvetica"/>
                <a:cs typeface="Helvetica"/>
              </a:rPr>
              <a:t>“What Sound Is It?” © Baylor College of Medicine.</a:t>
            </a:r>
            <a:endParaRPr lang="en-US" b="1" dirty="0" smtClean="0">
              <a:latin typeface="Helvetica"/>
              <a:cs typeface="Helvetica"/>
            </a:endParaRPr>
          </a:p>
          <a:p>
            <a:pPr>
              <a:defRPr/>
            </a:pPr>
            <a:endParaRPr lang="en-US" dirty="0"/>
          </a:p>
        </p:txBody>
      </p:sp>
      <p:sp>
        <p:nvSpPr>
          <p:cNvPr id="4" name="Slide Number Placeholder 3"/>
          <p:cNvSpPr>
            <a:spLocks noGrp="1"/>
          </p:cNvSpPr>
          <p:nvPr>
            <p:ph type="sldNum" sz="quarter" idx="5"/>
          </p:nvPr>
        </p:nvSpPr>
        <p:spPr/>
        <p:txBody>
          <a:bodyPr/>
          <a:lstStyle/>
          <a:p>
            <a:pPr>
              <a:defRPr/>
            </a:pPr>
            <a:fld id="{F05FD8C3-34BB-8A47-8D72-D19C760E9F7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marL="171450" indent="-171450" eaLnBrk="1" hangingPunct="1">
              <a:lnSpc>
                <a:spcPct val="60000"/>
              </a:lnSpc>
              <a:defRPr/>
            </a:pPr>
            <a:r>
              <a:rPr lang="en-US" b="1" dirty="0" smtClean="0">
                <a:latin typeface="Helvetica"/>
                <a:cs typeface="Helvetica"/>
              </a:rPr>
              <a:t>“What Sound Is It?”</a:t>
            </a:r>
          </a:p>
          <a:p>
            <a:pPr marL="171450" indent="-171450" eaLnBrk="1" hangingPunct="1">
              <a:lnSpc>
                <a:spcPct val="80000"/>
              </a:lnSpc>
              <a:defRPr/>
            </a:pPr>
            <a:r>
              <a:rPr lang="en-US" dirty="0" smtClean="0">
                <a:latin typeface="Helvetica"/>
                <a:cs typeface="Helvetica"/>
              </a:rPr>
              <a:t> </a:t>
            </a:r>
          </a:p>
          <a:p>
            <a:pPr marL="171450" indent="-171450" eaLnBrk="1" hangingPunct="1">
              <a:lnSpc>
                <a:spcPct val="90000"/>
              </a:lnSpc>
              <a:defRPr/>
            </a:pPr>
            <a:r>
              <a:rPr lang="en-US" dirty="0" smtClean="0">
                <a:latin typeface="Helvetica"/>
                <a:cs typeface="Helvetica"/>
              </a:rPr>
              <a:t>Audio files for use with the activity, “Our Sense of Hearing,” from The Learning Brain project’s  </a:t>
            </a:r>
            <a:r>
              <a:rPr lang="en-US" i="1" dirty="0" smtClean="0">
                <a:latin typeface="Helvetica"/>
                <a:cs typeface="Helvetica"/>
              </a:rPr>
              <a:t>K–1: The Senses Teacher’s Guide.</a:t>
            </a: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b="1" dirty="0" smtClean="0">
                <a:latin typeface="Helvetica"/>
                <a:cs typeface="Helvetica"/>
              </a:rPr>
              <a:t>Reference</a:t>
            </a:r>
          </a:p>
          <a:p>
            <a:pPr eaLnBrk="1" hangingPunct="1">
              <a:defRPr/>
            </a:pPr>
            <a:r>
              <a:rPr lang="en-US" dirty="0" smtClean="0">
                <a:latin typeface="Helvetica"/>
                <a:cs typeface="Helvetica"/>
              </a:rPr>
              <a:t>Tharp, B., M. Vu, D. Mock, C. Burnett, and N. Moreno (2015). </a:t>
            </a:r>
            <a:r>
              <a:rPr lang="en-US" i="1" dirty="0" smtClean="0">
                <a:latin typeface="Helvetica"/>
                <a:cs typeface="Helvetica"/>
              </a:rPr>
              <a:t>K-1: The Senses Teacher’s Guide.</a:t>
            </a:r>
            <a:r>
              <a:rPr lang="en-US" dirty="0" smtClean="0">
                <a:latin typeface="Helvetica"/>
                <a:cs typeface="Helvetica"/>
              </a:rPr>
              <a:t> Baylor College of Medicine. ISBN: 978-1-888997-87-3. Development of The Learning Brain educational materials was supported by grant number </a:t>
            </a:r>
            <a:r>
              <a:rPr lang="en-US" dirty="0" err="1" smtClean="0">
                <a:latin typeface="Helvetica"/>
                <a:cs typeface="Helvetica"/>
              </a:rPr>
              <a:t>5R25DA033006</a:t>
            </a:r>
            <a:r>
              <a:rPr lang="en-US" dirty="0" smtClean="0">
                <a:latin typeface="Helvetica"/>
                <a:cs typeface="Helvetica"/>
              </a:rPr>
              <a:t> from the National Institutes of Health, NIH Blueprint for Neuroscience Research Science Education Award, National Institute on Drug Abuse (</a:t>
            </a:r>
            <a:r>
              <a:rPr lang="en-US" dirty="0" err="1" smtClean="0">
                <a:latin typeface="Helvetica"/>
                <a:cs typeface="Helvetica"/>
              </a:rPr>
              <a:t>NIDA</a:t>
            </a:r>
            <a:r>
              <a:rPr lang="en-US" dirty="0" smtClean="0">
                <a:latin typeface="Helvetica"/>
                <a:cs typeface="Helvetica"/>
              </a:rPr>
              <a:t>), administered through the Office of the Director, Science Education Partnership Award program.</a:t>
            </a:r>
          </a:p>
          <a:p>
            <a:pPr marL="171450" indent="-171450" eaLnBrk="1" hangingPunct="1">
              <a:lnSpc>
                <a:spcPct val="60000"/>
              </a:lnSpc>
              <a:defRPr/>
            </a:pPr>
            <a:endParaRPr lang="en-US" dirty="0" smtClean="0">
              <a:latin typeface="Helvetica"/>
              <a:cs typeface="Helvetica"/>
            </a:endParaRPr>
          </a:p>
          <a:p>
            <a:pPr eaLnBrk="1" hangingPunct="1">
              <a:defRPr/>
            </a:pPr>
            <a:r>
              <a:rPr lang="en-US" b="1" dirty="0" smtClean="0">
                <a:latin typeface="Helvetica"/>
                <a:cs typeface="Helvetica"/>
              </a:rPr>
              <a:t>Image Reference</a:t>
            </a:r>
          </a:p>
          <a:p>
            <a:pPr eaLnBrk="1" hangingPunct="1">
              <a:defRPr/>
            </a:pPr>
            <a:r>
              <a:rPr lang="en-US" dirty="0" smtClean="0">
                <a:latin typeface="Helvetica"/>
                <a:cs typeface="Helvetica"/>
              </a:rPr>
              <a:t>Art, music, recess © </a:t>
            </a:r>
            <a:r>
              <a:rPr lang="en-US" dirty="0" err="1" smtClean="0">
                <a:latin typeface="Helvetica"/>
                <a:cs typeface="Helvetica"/>
              </a:rPr>
              <a:t>Lorelyn</a:t>
            </a:r>
            <a:r>
              <a:rPr lang="en-US" dirty="0" smtClean="0">
                <a:latin typeface="Helvetica"/>
                <a:cs typeface="Helvetica"/>
              </a:rPr>
              <a:t> Medina.</a:t>
            </a:r>
          </a:p>
          <a:p>
            <a:pPr eaLnBrk="1" hangingPunct="1">
              <a:defRPr/>
            </a:pPr>
            <a:endParaRPr lang="en-US" dirty="0" smtClean="0">
              <a:latin typeface="Helvetica"/>
              <a:cs typeface="Helvetica"/>
            </a:endParaRPr>
          </a:p>
          <a:p>
            <a:pPr marL="171450" indent="-171450" eaLnBrk="1" hangingPunct="1">
              <a:lnSpc>
                <a:spcPct val="60000"/>
              </a:lnSpc>
              <a:defRPr/>
            </a:pPr>
            <a:r>
              <a:rPr lang="en-US" b="1" dirty="0" smtClean="0">
                <a:latin typeface="Helvetica"/>
                <a:cs typeface="Helvetica"/>
              </a:rPr>
              <a:t>Key Words</a:t>
            </a:r>
          </a:p>
          <a:p>
            <a:pPr marL="171450" indent="-171450" eaLnBrk="1" hangingPunct="1">
              <a:lnSpc>
                <a:spcPct val="60000"/>
              </a:lnSpc>
              <a:defRPr/>
            </a:pPr>
            <a:r>
              <a:rPr lang="en-US" dirty="0" smtClean="0">
                <a:latin typeface="Helvetica"/>
                <a:cs typeface="Helvetica"/>
              </a:rPr>
              <a:t>ear, hear, hearing, sound, senses, </a:t>
            </a: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dirty="0" smtClean="0">
                <a:latin typeface="Helvetica"/>
                <a:cs typeface="Helvetica"/>
              </a:rPr>
              <a:t>“What Sound Is It?” © Baylor College of Medicine.</a:t>
            </a:r>
            <a:endParaRPr lang="en-US" b="1" dirty="0" smtClean="0">
              <a:latin typeface="Helvetica"/>
              <a:cs typeface="Helvetica"/>
            </a:endParaRPr>
          </a:p>
          <a:p>
            <a:pPr>
              <a:defRPr/>
            </a:pPr>
            <a:endParaRPr lang="en-US" dirty="0"/>
          </a:p>
        </p:txBody>
      </p:sp>
      <p:sp>
        <p:nvSpPr>
          <p:cNvPr id="4" name="Slide Number Placeholder 3"/>
          <p:cNvSpPr>
            <a:spLocks noGrp="1"/>
          </p:cNvSpPr>
          <p:nvPr>
            <p:ph type="sldNum" sz="quarter" idx="5"/>
          </p:nvPr>
        </p:nvSpPr>
        <p:spPr/>
        <p:txBody>
          <a:bodyPr/>
          <a:lstStyle/>
          <a:p>
            <a:pPr>
              <a:defRPr/>
            </a:pPr>
            <a:fld id="{775EC5E6-F2F8-EB4F-830D-146381ADE53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marL="171450" indent="-171450" eaLnBrk="1" hangingPunct="1">
              <a:lnSpc>
                <a:spcPct val="60000"/>
              </a:lnSpc>
              <a:defRPr/>
            </a:pPr>
            <a:r>
              <a:rPr lang="en-US" b="1" dirty="0" smtClean="0">
                <a:latin typeface="Helvetica"/>
                <a:cs typeface="Helvetica"/>
              </a:rPr>
              <a:t>“What Sound Is It?”</a:t>
            </a:r>
          </a:p>
          <a:p>
            <a:pPr marL="171450" indent="-171450" eaLnBrk="1" hangingPunct="1">
              <a:lnSpc>
                <a:spcPct val="80000"/>
              </a:lnSpc>
              <a:defRPr/>
            </a:pPr>
            <a:r>
              <a:rPr lang="en-US" dirty="0" smtClean="0">
                <a:latin typeface="Helvetica"/>
                <a:cs typeface="Helvetica"/>
              </a:rPr>
              <a:t> </a:t>
            </a:r>
          </a:p>
          <a:p>
            <a:pPr marL="171450" indent="-171450" eaLnBrk="1" hangingPunct="1">
              <a:lnSpc>
                <a:spcPct val="90000"/>
              </a:lnSpc>
              <a:defRPr/>
            </a:pPr>
            <a:r>
              <a:rPr lang="en-US" dirty="0" smtClean="0">
                <a:latin typeface="Helvetica"/>
                <a:cs typeface="Helvetica"/>
              </a:rPr>
              <a:t>Audio files for use with the activity, “Our Sense of Hearing,” from The Learning Brain project’s  </a:t>
            </a:r>
            <a:r>
              <a:rPr lang="en-US" i="1" dirty="0" smtClean="0">
                <a:latin typeface="Helvetica"/>
                <a:cs typeface="Helvetica"/>
              </a:rPr>
              <a:t>K–1: The Senses Teacher’s Guide.</a:t>
            </a: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b="1" dirty="0" smtClean="0">
                <a:latin typeface="Helvetica"/>
                <a:cs typeface="Helvetica"/>
              </a:rPr>
              <a:t>Reference</a:t>
            </a:r>
          </a:p>
          <a:p>
            <a:pPr eaLnBrk="1" hangingPunct="1">
              <a:defRPr/>
            </a:pPr>
            <a:r>
              <a:rPr lang="en-US" dirty="0" smtClean="0">
                <a:latin typeface="Helvetica"/>
                <a:cs typeface="Helvetica"/>
              </a:rPr>
              <a:t>Tharp, B., M. Vu, D. Mock, C. Burnett, and N. Moreno (2015). </a:t>
            </a:r>
            <a:r>
              <a:rPr lang="en-US" i="1" dirty="0" smtClean="0">
                <a:latin typeface="Helvetica"/>
                <a:cs typeface="Helvetica"/>
              </a:rPr>
              <a:t>K-1: The Senses Teacher’s Guide.</a:t>
            </a:r>
            <a:r>
              <a:rPr lang="en-US" dirty="0" smtClean="0">
                <a:latin typeface="Helvetica"/>
                <a:cs typeface="Helvetica"/>
              </a:rPr>
              <a:t> Baylor College of Medicine. ISBN: 978-1-888997-87-3. Development of The Learning Brain educational materials was supported by grant number </a:t>
            </a:r>
            <a:r>
              <a:rPr lang="en-US" dirty="0" err="1" smtClean="0">
                <a:latin typeface="Helvetica"/>
                <a:cs typeface="Helvetica"/>
              </a:rPr>
              <a:t>5R25DA033006</a:t>
            </a:r>
            <a:r>
              <a:rPr lang="en-US" dirty="0" smtClean="0">
                <a:latin typeface="Helvetica"/>
                <a:cs typeface="Helvetica"/>
              </a:rPr>
              <a:t> from the National Institutes of Health, NIH Blueprint for Neuroscience Research Science Education Award, National Institute on Drug Abuse (</a:t>
            </a:r>
            <a:r>
              <a:rPr lang="en-US" dirty="0" err="1" smtClean="0">
                <a:latin typeface="Helvetica"/>
                <a:cs typeface="Helvetica"/>
              </a:rPr>
              <a:t>NIDA</a:t>
            </a:r>
            <a:r>
              <a:rPr lang="en-US" dirty="0" smtClean="0">
                <a:latin typeface="Helvetica"/>
                <a:cs typeface="Helvetica"/>
              </a:rPr>
              <a:t>), administered through the Office of the Director, Science Education Partnership Award program.</a:t>
            </a:r>
          </a:p>
          <a:p>
            <a:pPr marL="171450" indent="-171450" eaLnBrk="1" hangingPunct="1">
              <a:lnSpc>
                <a:spcPct val="60000"/>
              </a:lnSpc>
              <a:defRPr/>
            </a:pPr>
            <a:endParaRPr lang="en-US" dirty="0" smtClean="0">
              <a:latin typeface="Helvetica"/>
              <a:cs typeface="Helvetica"/>
            </a:endParaRPr>
          </a:p>
          <a:p>
            <a:pPr eaLnBrk="1" hangingPunct="1">
              <a:defRPr/>
            </a:pPr>
            <a:r>
              <a:rPr lang="en-US" b="1" dirty="0" smtClean="0">
                <a:latin typeface="Helvetica"/>
                <a:cs typeface="Helvetica"/>
              </a:rPr>
              <a:t>Image References</a:t>
            </a:r>
          </a:p>
          <a:p>
            <a:pPr marL="228600" indent="-228600" eaLnBrk="1" hangingPunct="1">
              <a:buFont typeface="+mj-lt"/>
              <a:buAutoNum type="arabicPeriod"/>
              <a:defRPr/>
            </a:pPr>
            <a:r>
              <a:rPr lang="en-US" dirty="0" smtClean="0">
                <a:latin typeface="Helvetica"/>
                <a:cs typeface="Helvetica"/>
              </a:rPr>
              <a:t>Baby © </a:t>
            </a:r>
            <a:r>
              <a:rPr lang="en-US" dirty="0" err="1" smtClean="0">
                <a:latin typeface="Helvetica"/>
                <a:cs typeface="Helvetica"/>
              </a:rPr>
              <a:t>Kchung</a:t>
            </a:r>
            <a:r>
              <a:rPr lang="en-US" dirty="0" smtClean="0">
                <a:latin typeface="Helvetica"/>
                <a:cs typeface="Helvetica"/>
              </a:rPr>
              <a:t>. </a:t>
            </a:r>
          </a:p>
          <a:p>
            <a:pPr marL="228600" indent="-228600" eaLnBrk="1" hangingPunct="1">
              <a:buFont typeface="+mj-lt"/>
              <a:buAutoNum type="arabicPeriod"/>
              <a:defRPr/>
            </a:pPr>
            <a:r>
              <a:rPr lang="en-US" dirty="0" smtClean="0">
                <a:latin typeface="Helvetica"/>
                <a:cs typeface="Helvetica"/>
              </a:rPr>
              <a:t>Cat, dog © </a:t>
            </a:r>
            <a:r>
              <a:rPr lang="en-US" dirty="0" err="1" smtClean="0">
                <a:latin typeface="Helvetica"/>
                <a:cs typeface="Helvetica"/>
              </a:rPr>
              <a:t>Sarawut</a:t>
            </a:r>
            <a:r>
              <a:rPr lang="en-US" dirty="0" smtClean="0">
                <a:latin typeface="Helvetica"/>
                <a:cs typeface="Helvetica"/>
              </a:rPr>
              <a:t> </a:t>
            </a:r>
            <a:r>
              <a:rPr lang="en-US" dirty="0" err="1" smtClean="0">
                <a:latin typeface="Helvetica"/>
                <a:cs typeface="Helvetica"/>
              </a:rPr>
              <a:t>Padungkwan</a:t>
            </a:r>
            <a:r>
              <a:rPr lang="en-US" dirty="0" smtClean="0">
                <a:latin typeface="Helvetica"/>
                <a:cs typeface="Helvetica"/>
              </a:rPr>
              <a:t>.</a:t>
            </a:r>
          </a:p>
          <a:p>
            <a:pPr eaLnBrk="1" hangingPunct="1">
              <a:defRPr/>
            </a:pPr>
            <a:endParaRPr lang="en-US" dirty="0" smtClean="0">
              <a:latin typeface="Helvetica"/>
              <a:cs typeface="Helvetica"/>
            </a:endParaRPr>
          </a:p>
          <a:p>
            <a:pPr marL="171450" indent="-171450" eaLnBrk="1" hangingPunct="1">
              <a:lnSpc>
                <a:spcPct val="60000"/>
              </a:lnSpc>
              <a:defRPr/>
            </a:pPr>
            <a:r>
              <a:rPr lang="en-US" b="1" dirty="0" smtClean="0">
                <a:latin typeface="Helvetica"/>
                <a:cs typeface="Helvetica"/>
              </a:rPr>
              <a:t>Key Words</a:t>
            </a:r>
          </a:p>
          <a:p>
            <a:pPr marL="171450" indent="-171450" eaLnBrk="1" hangingPunct="1">
              <a:lnSpc>
                <a:spcPct val="60000"/>
              </a:lnSpc>
              <a:defRPr/>
            </a:pPr>
            <a:r>
              <a:rPr lang="en-US" dirty="0" smtClean="0">
                <a:latin typeface="Helvetica"/>
                <a:cs typeface="Helvetica"/>
              </a:rPr>
              <a:t>ear, hear, hearing, sound, senses, </a:t>
            </a: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dirty="0" smtClean="0">
                <a:latin typeface="Helvetica"/>
                <a:cs typeface="Helvetica"/>
              </a:rPr>
              <a:t>“What Sound Is It?” © Baylor College of Medicine.</a:t>
            </a:r>
            <a:endParaRPr lang="en-US" b="1" dirty="0" smtClean="0">
              <a:latin typeface="Helvetica"/>
              <a:cs typeface="Helvetica"/>
            </a:endParaRPr>
          </a:p>
          <a:p>
            <a:pPr>
              <a:defRPr/>
            </a:pPr>
            <a:endParaRPr lang="en-US" dirty="0"/>
          </a:p>
        </p:txBody>
      </p:sp>
      <p:sp>
        <p:nvSpPr>
          <p:cNvPr id="4" name="Slide Number Placeholder 3"/>
          <p:cNvSpPr>
            <a:spLocks noGrp="1"/>
          </p:cNvSpPr>
          <p:nvPr>
            <p:ph type="sldNum" sz="quarter" idx="5"/>
          </p:nvPr>
        </p:nvSpPr>
        <p:spPr/>
        <p:txBody>
          <a:bodyPr/>
          <a:lstStyle/>
          <a:p>
            <a:pPr>
              <a:defRPr/>
            </a:pPr>
            <a:fld id="{0A104C63-DEE6-7841-9BAE-75894F6D643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marL="171450" indent="-171450" eaLnBrk="1" hangingPunct="1">
              <a:lnSpc>
                <a:spcPct val="60000"/>
              </a:lnSpc>
              <a:defRPr/>
            </a:pPr>
            <a:r>
              <a:rPr lang="en-US" b="1" dirty="0" smtClean="0">
                <a:latin typeface="Helvetica"/>
                <a:cs typeface="Helvetica"/>
              </a:rPr>
              <a:t>“What Sound Is It?”</a:t>
            </a:r>
          </a:p>
          <a:p>
            <a:pPr marL="171450" indent="-171450" eaLnBrk="1" hangingPunct="1">
              <a:lnSpc>
                <a:spcPct val="80000"/>
              </a:lnSpc>
              <a:defRPr/>
            </a:pPr>
            <a:r>
              <a:rPr lang="en-US" dirty="0" smtClean="0">
                <a:latin typeface="Helvetica"/>
                <a:cs typeface="Helvetica"/>
              </a:rPr>
              <a:t> </a:t>
            </a:r>
          </a:p>
          <a:p>
            <a:pPr marL="171450" indent="-171450" eaLnBrk="1" hangingPunct="1">
              <a:lnSpc>
                <a:spcPct val="90000"/>
              </a:lnSpc>
              <a:defRPr/>
            </a:pPr>
            <a:r>
              <a:rPr lang="en-US" dirty="0" smtClean="0">
                <a:latin typeface="Helvetica"/>
                <a:cs typeface="Helvetica"/>
              </a:rPr>
              <a:t>Audio files for use with the activity, “Our Sense of Hearing,” from The Learning Brain project’s  </a:t>
            </a:r>
            <a:r>
              <a:rPr lang="en-US" i="1" dirty="0" smtClean="0">
                <a:latin typeface="Helvetica"/>
                <a:cs typeface="Helvetica"/>
              </a:rPr>
              <a:t>K–1: The Senses Teacher’s Guide.</a:t>
            </a:r>
            <a:endParaRPr lang="en-US" dirty="0" smtClean="0">
              <a:latin typeface="Helvetica"/>
              <a:cs typeface="Helvetica"/>
            </a:endParaRPr>
          </a:p>
          <a:p>
            <a:pPr marL="171450" indent="-171450" eaLnBrk="1" hangingPunct="1">
              <a:lnSpc>
                <a:spcPct val="90000"/>
              </a:lnSpc>
              <a:defRPr/>
            </a:pPr>
            <a:endParaRPr lang="en-US" dirty="0" smtClean="0">
              <a:latin typeface="Helvetica"/>
              <a:cs typeface="Helvetica"/>
            </a:endParaRPr>
          </a:p>
          <a:p>
            <a:pPr marL="171450" indent="-171450" eaLnBrk="1" hangingPunct="1">
              <a:lnSpc>
                <a:spcPct val="90000"/>
              </a:lnSpc>
              <a:defRPr/>
            </a:pPr>
            <a:r>
              <a:rPr lang="en-US" b="1" dirty="0" smtClean="0">
                <a:latin typeface="Helvetica"/>
                <a:cs typeface="Helvetica"/>
              </a:rPr>
              <a:t>Answers</a:t>
            </a:r>
          </a:p>
          <a:p>
            <a:pPr marL="228600" indent="-228600" eaLnBrk="1" hangingPunct="1">
              <a:lnSpc>
                <a:spcPct val="90000"/>
              </a:lnSpc>
              <a:buFont typeface="+mj-lt"/>
              <a:buAutoNum type="arabicPeriod"/>
              <a:defRPr/>
            </a:pPr>
            <a:r>
              <a:rPr lang="en-US" dirty="0" smtClean="0">
                <a:latin typeface="Helvetica"/>
                <a:cs typeface="Helvetica"/>
              </a:rPr>
              <a:t>Ice cream truck</a:t>
            </a:r>
          </a:p>
          <a:p>
            <a:pPr marL="228600" indent="-228600" eaLnBrk="1" hangingPunct="1">
              <a:lnSpc>
                <a:spcPct val="90000"/>
              </a:lnSpc>
              <a:buFont typeface="+mj-lt"/>
              <a:buAutoNum type="arabicPeriod"/>
              <a:defRPr/>
            </a:pPr>
            <a:r>
              <a:rPr lang="en-US" dirty="0" smtClean="0">
                <a:latin typeface="Helvetica"/>
                <a:cs typeface="Helvetica"/>
              </a:rPr>
              <a:t>Duck</a:t>
            </a:r>
          </a:p>
          <a:p>
            <a:pPr marL="228600" indent="-228600" eaLnBrk="1" hangingPunct="1">
              <a:lnSpc>
                <a:spcPct val="90000"/>
              </a:lnSpc>
              <a:buFont typeface="+mj-lt"/>
              <a:buAutoNum type="arabicPeriod"/>
              <a:defRPr/>
            </a:pPr>
            <a:r>
              <a:rPr lang="en-US" dirty="0" smtClean="0">
                <a:latin typeface="Helvetica"/>
                <a:cs typeface="Helvetica"/>
              </a:rPr>
              <a:t>Beach</a:t>
            </a:r>
          </a:p>
          <a:p>
            <a:pPr marL="228600" indent="-228600" eaLnBrk="1" hangingPunct="1">
              <a:lnSpc>
                <a:spcPct val="60000"/>
              </a:lnSpc>
              <a:buFont typeface="+mj-lt"/>
              <a:buAutoNum type="arabicPeriod"/>
              <a:defRPr/>
            </a:pPr>
            <a:r>
              <a:rPr lang="en-US" dirty="0" smtClean="0">
                <a:latin typeface="Helvetica"/>
                <a:cs typeface="Helvetica"/>
              </a:rPr>
              <a:t>Fire truck</a:t>
            </a:r>
          </a:p>
          <a:p>
            <a:pPr marL="228600" indent="-228600" eaLnBrk="1" hangingPunct="1">
              <a:lnSpc>
                <a:spcPct val="60000"/>
              </a:lnSpc>
              <a:buFont typeface="+mj-lt"/>
              <a:buAutoNum type="arabicPeriod"/>
              <a:defRPr/>
            </a:pPr>
            <a:r>
              <a:rPr lang="en-US" dirty="0" smtClean="0">
                <a:latin typeface="Helvetica"/>
                <a:cs typeface="Helvetica"/>
              </a:rPr>
              <a:t>Recess</a:t>
            </a:r>
          </a:p>
          <a:p>
            <a:pPr marL="228600" indent="-228600" eaLnBrk="1" hangingPunct="1">
              <a:lnSpc>
                <a:spcPct val="60000"/>
              </a:lnSpc>
              <a:buFont typeface="+mj-lt"/>
              <a:buAutoNum type="arabicPeriod"/>
              <a:defRPr/>
            </a:pPr>
            <a:r>
              <a:rPr lang="en-US" dirty="0" smtClean="0">
                <a:latin typeface="Helvetica"/>
                <a:cs typeface="Helvetica"/>
              </a:rPr>
              <a:t>Baby</a:t>
            </a:r>
          </a:p>
          <a:p>
            <a:pPr eaLnBrk="1" hangingPunct="1">
              <a:lnSpc>
                <a:spcPct val="60000"/>
              </a:lnSpc>
              <a:buFont typeface="+mj-lt"/>
              <a:buNone/>
              <a:defRPr/>
            </a:pPr>
            <a:endParaRPr lang="en-US" dirty="0" smtClean="0">
              <a:latin typeface="Helvetica"/>
              <a:cs typeface="Helvetica"/>
            </a:endParaRPr>
          </a:p>
          <a:p>
            <a:pPr eaLnBrk="1" hangingPunct="1">
              <a:lnSpc>
                <a:spcPct val="60000"/>
              </a:lnSpc>
              <a:buFont typeface="+mj-lt"/>
              <a:buNone/>
              <a:defRPr/>
            </a:pPr>
            <a:r>
              <a:rPr lang="en-US" b="1" dirty="0" smtClean="0">
                <a:latin typeface="Helvetica"/>
                <a:cs typeface="Helvetica"/>
              </a:rPr>
              <a:t>Extending the Lesson</a:t>
            </a:r>
          </a:p>
          <a:p>
            <a:pPr marL="228600" indent="-228600" eaLnBrk="1" hangingPunct="1">
              <a:lnSpc>
                <a:spcPct val="60000"/>
              </a:lnSpc>
              <a:buFont typeface="+mj-lt"/>
              <a:buAutoNum type="arabicPeriod"/>
              <a:defRPr/>
            </a:pPr>
            <a:r>
              <a:rPr lang="en-US" dirty="0" smtClean="0">
                <a:latin typeface="Helvetica"/>
                <a:cs typeface="Helvetica"/>
              </a:rPr>
              <a:t>Show a picture of a zoo. Ask students to think about sounds they have heard at the zoo, and then share those sounds with the class.</a:t>
            </a:r>
          </a:p>
          <a:p>
            <a:pPr marL="228600" indent="-228600" eaLnBrk="1" hangingPunct="1">
              <a:lnSpc>
                <a:spcPct val="60000"/>
              </a:lnSpc>
              <a:buFont typeface="+mj-lt"/>
              <a:buAutoNum type="arabicPeriod"/>
              <a:defRPr/>
            </a:pPr>
            <a:r>
              <a:rPr lang="en-US" dirty="0" smtClean="0">
                <a:latin typeface="Helvetica"/>
                <a:cs typeface="Helvetica"/>
              </a:rPr>
              <a:t>Group the class into teams of four students, and provide a different “sound setting” image (collected during setup) to each group. Each image should depict a scene or location where many different sounds can be heard. Explain to </a:t>
            </a:r>
          </a:p>
          <a:p>
            <a:pPr marL="228600" indent="-228600" eaLnBrk="1" hangingPunct="1">
              <a:lnSpc>
                <a:spcPct val="60000"/>
              </a:lnSpc>
              <a:buFont typeface="+mj-lt"/>
              <a:buAutoNum type="arabicPeriod"/>
              <a:defRPr/>
            </a:pPr>
            <a:r>
              <a:rPr lang="en-US" dirty="0" smtClean="0">
                <a:latin typeface="Helvetica"/>
                <a:cs typeface="Helvetica"/>
              </a:rPr>
              <a:t>students that they will create sounds to accompany their pictures. Allow five minutes for them to brainstorm and practice their sounds. </a:t>
            </a:r>
          </a:p>
          <a:p>
            <a:pPr marL="228600" indent="-228600" eaLnBrk="1" hangingPunct="1">
              <a:lnSpc>
                <a:spcPct val="60000"/>
              </a:lnSpc>
              <a:buFont typeface="+mj-lt"/>
              <a:buAutoNum type="arabicPeriod"/>
              <a:defRPr/>
            </a:pPr>
            <a:r>
              <a:rPr lang="en-US" dirty="0" smtClean="0">
                <a:latin typeface="Helvetica"/>
                <a:cs typeface="Helvetica"/>
              </a:rPr>
              <a:t>Have each group share its sounds with the class, without identifying their setting. After each presentation, ask the other groups to guess where the sounds might be heard. After several attempts, have the presenting group show its image to the rest of the class.</a:t>
            </a:r>
          </a:p>
          <a:p>
            <a:pPr marL="228600" indent="-228600" eaLnBrk="1" hangingPunct="1">
              <a:lnSpc>
                <a:spcPct val="60000"/>
              </a:lnSpc>
              <a:buFont typeface="+mj-lt"/>
              <a:buAutoNum type="arabicPeriod"/>
              <a:defRPr/>
            </a:pPr>
            <a:r>
              <a:rPr lang="en-US" dirty="0" smtClean="0">
                <a:latin typeface="Helvetica"/>
                <a:cs typeface="Helvetica"/>
              </a:rPr>
              <a:t>Close by reminding students that all or their senses are controlled by the brain.</a:t>
            </a:r>
          </a:p>
          <a:p>
            <a:pPr marL="228600" indent="-228600" eaLnBrk="1" hangingPunct="1">
              <a:lnSpc>
                <a:spcPct val="60000"/>
              </a:lnSpc>
              <a:buFont typeface="+mj-lt"/>
              <a:buAutoNum type="arabicPeriod"/>
              <a:defRPr/>
            </a:pPr>
            <a:r>
              <a:rPr lang="en-US" dirty="0" smtClean="0">
                <a:latin typeface="Helvetica"/>
                <a:cs typeface="Helvetica"/>
              </a:rPr>
              <a:t>Have students write one or two sentences about what they learned about sound from this activity.</a:t>
            </a: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b="1" dirty="0" smtClean="0">
                <a:latin typeface="Helvetica"/>
                <a:cs typeface="Helvetica"/>
              </a:rPr>
              <a:t>Reference</a:t>
            </a:r>
          </a:p>
          <a:p>
            <a:pPr eaLnBrk="1" hangingPunct="1">
              <a:defRPr/>
            </a:pPr>
            <a:r>
              <a:rPr lang="en-US" dirty="0" smtClean="0">
                <a:latin typeface="Helvetica"/>
                <a:cs typeface="Helvetica"/>
              </a:rPr>
              <a:t>Tharp, B., M. Vu, D. Mock, C. Burnett, and N. Moreno (2015). </a:t>
            </a:r>
            <a:r>
              <a:rPr lang="en-US" i="1" dirty="0" smtClean="0">
                <a:latin typeface="Helvetica"/>
                <a:cs typeface="Helvetica"/>
              </a:rPr>
              <a:t>K-1: The Senses Teacher’s Guide.</a:t>
            </a:r>
            <a:r>
              <a:rPr lang="en-US" dirty="0" smtClean="0">
                <a:latin typeface="Helvetica"/>
                <a:cs typeface="Helvetica"/>
              </a:rPr>
              <a:t> Baylor College of Medicine. ISBN: 978-1-888997-87-3. Development of The Learning Brain educational materials was supported by grant number </a:t>
            </a:r>
            <a:r>
              <a:rPr lang="en-US" dirty="0" err="1" smtClean="0">
                <a:latin typeface="Helvetica"/>
                <a:cs typeface="Helvetica"/>
              </a:rPr>
              <a:t>5R25DA033006</a:t>
            </a:r>
            <a:r>
              <a:rPr lang="en-US" dirty="0" smtClean="0">
                <a:latin typeface="Helvetica"/>
                <a:cs typeface="Helvetica"/>
              </a:rPr>
              <a:t> from the National Institutes of Health, NIH Blueprint for Neuroscience Research Science Education Award, National Institute on Drug Abuse (</a:t>
            </a:r>
            <a:r>
              <a:rPr lang="en-US" dirty="0" err="1" smtClean="0">
                <a:latin typeface="Helvetica"/>
                <a:cs typeface="Helvetica"/>
              </a:rPr>
              <a:t>NIDA</a:t>
            </a:r>
            <a:r>
              <a:rPr lang="en-US" dirty="0" smtClean="0">
                <a:latin typeface="Helvetica"/>
                <a:cs typeface="Helvetica"/>
              </a:rPr>
              <a:t>), administered through the Office of the Director, Science Education Partnership Award program.</a:t>
            </a:r>
          </a:p>
          <a:p>
            <a:pPr eaLnBrk="1" hangingPunct="1">
              <a:defRPr/>
            </a:pPr>
            <a:endParaRPr lang="en-US" dirty="0" smtClean="0">
              <a:latin typeface="Helvetica"/>
              <a:cs typeface="Helvetica"/>
            </a:endParaRPr>
          </a:p>
          <a:p>
            <a:pPr marL="171450" indent="-171450" eaLnBrk="1" hangingPunct="1">
              <a:lnSpc>
                <a:spcPct val="60000"/>
              </a:lnSpc>
              <a:defRPr/>
            </a:pPr>
            <a:r>
              <a:rPr lang="en-US" b="1" dirty="0" smtClean="0">
                <a:latin typeface="Helvetica"/>
                <a:cs typeface="Helvetica"/>
              </a:rPr>
              <a:t>Image References</a:t>
            </a:r>
            <a:endParaRPr lang="en-US" dirty="0" smtClean="0">
              <a:latin typeface="Helvetica"/>
              <a:cs typeface="Helvetica"/>
            </a:endParaRPr>
          </a:p>
          <a:p>
            <a:pPr marL="171450" indent="-171450" eaLnBrk="1" hangingPunct="1">
              <a:lnSpc>
                <a:spcPct val="60000"/>
              </a:lnSpc>
              <a:defRPr/>
            </a:pPr>
            <a:r>
              <a:rPr lang="en-US" dirty="0" smtClean="0">
                <a:latin typeface="Helvetica"/>
                <a:cs typeface="Helvetica"/>
              </a:rPr>
              <a:t>Baby © </a:t>
            </a:r>
            <a:r>
              <a:rPr lang="en-US" dirty="0" err="1" smtClean="0">
                <a:latin typeface="Helvetica"/>
                <a:cs typeface="Helvetica"/>
              </a:rPr>
              <a:t>Kchung</a:t>
            </a:r>
            <a:r>
              <a:rPr lang="en-US" dirty="0" smtClean="0">
                <a:latin typeface="Helvetica"/>
                <a:cs typeface="Helvetica"/>
              </a:rPr>
              <a:t>. Beach © </a:t>
            </a:r>
            <a:r>
              <a:rPr lang="en-US" dirty="0" err="1" smtClean="0">
                <a:latin typeface="Helvetica"/>
                <a:cs typeface="Helvetica"/>
              </a:rPr>
              <a:t>Iimages</a:t>
            </a:r>
            <a:r>
              <a:rPr lang="en-US" dirty="0" smtClean="0">
                <a:latin typeface="Helvetica"/>
                <a:cs typeface="Helvetica"/>
              </a:rPr>
              <a:t>. Duck © </a:t>
            </a:r>
            <a:r>
              <a:rPr lang="en-US" dirty="0" err="1" smtClean="0">
                <a:latin typeface="Helvetica"/>
                <a:cs typeface="Helvetica"/>
              </a:rPr>
              <a:t>Sarawut</a:t>
            </a:r>
            <a:r>
              <a:rPr lang="en-US" dirty="0" smtClean="0">
                <a:latin typeface="Helvetica"/>
                <a:cs typeface="Helvetica"/>
              </a:rPr>
              <a:t> </a:t>
            </a:r>
            <a:r>
              <a:rPr lang="en-US" dirty="0" err="1" smtClean="0">
                <a:latin typeface="Helvetica"/>
                <a:cs typeface="Helvetica"/>
              </a:rPr>
              <a:t>Padungkwan</a:t>
            </a:r>
            <a:r>
              <a:rPr lang="en-US" dirty="0" smtClean="0">
                <a:latin typeface="Helvetica"/>
                <a:cs typeface="Helvetica"/>
              </a:rPr>
              <a:t>. Recess © </a:t>
            </a:r>
            <a:r>
              <a:rPr lang="en-US" dirty="0" err="1" smtClean="0">
                <a:latin typeface="Helvetica"/>
                <a:cs typeface="Helvetica"/>
              </a:rPr>
              <a:t>Lorelyn</a:t>
            </a:r>
            <a:r>
              <a:rPr lang="en-US" dirty="0" smtClean="0">
                <a:latin typeface="Helvetica"/>
                <a:cs typeface="Helvetica"/>
              </a:rPr>
              <a:t> Medina. Vehicles © </a:t>
            </a:r>
            <a:r>
              <a:rPr lang="en-US" dirty="0" err="1" smtClean="0">
                <a:latin typeface="Helvetica"/>
                <a:cs typeface="Helvetica"/>
              </a:rPr>
              <a:t>Siamphotos</a:t>
            </a:r>
            <a:r>
              <a:rPr lang="en-US" dirty="0" smtClean="0">
                <a:latin typeface="Helvetica"/>
                <a:cs typeface="Helvetica"/>
              </a:rPr>
              <a:t>. </a:t>
            </a: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b="1" dirty="0" smtClean="0">
                <a:latin typeface="Helvetica"/>
                <a:cs typeface="Helvetica"/>
              </a:rPr>
              <a:t>Key Words</a:t>
            </a:r>
          </a:p>
          <a:p>
            <a:pPr marL="171450" indent="-171450" eaLnBrk="1" hangingPunct="1">
              <a:lnSpc>
                <a:spcPct val="60000"/>
              </a:lnSpc>
              <a:defRPr/>
            </a:pPr>
            <a:r>
              <a:rPr lang="en-US" dirty="0" smtClean="0">
                <a:latin typeface="Helvetica"/>
                <a:cs typeface="Helvetica"/>
              </a:rPr>
              <a:t>ear, hear, hearing, sound, senses, </a:t>
            </a:r>
          </a:p>
          <a:p>
            <a:pPr marL="171450" indent="-171450" eaLnBrk="1" hangingPunct="1">
              <a:lnSpc>
                <a:spcPct val="60000"/>
              </a:lnSpc>
              <a:defRPr/>
            </a:pPr>
            <a:endParaRPr lang="en-US" dirty="0" smtClean="0">
              <a:latin typeface="Helvetica"/>
              <a:cs typeface="Helvetica"/>
            </a:endParaRPr>
          </a:p>
          <a:p>
            <a:pPr marL="171450" indent="-171450" eaLnBrk="1" hangingPunct="1">
              <a:lnSpc>
                <a:spcPct val="60000"/>
              </a:lnSpc>
              <a:defRPr/>
            </a:pPr>
            <a:r>
              <a:rPr lang="en-US" dirty="0" smtClean="0">
                <a:latin typeface="Helvetica"/>
                <a:cs typeface="Helvetica"/>
              </a:rPr>
              <a:t>“What Sound Is It?” © Baylor College of Medicine.</a:t>
            </a:r>
            <a:r>
              <a:rPr lang="en-US" dirty="0" smtClean="0"/>
              <a:t> </a:t>
            </a:r>
            <a:endParaRPr lang="en-US" b="1" dirty="0" smtClean="0">
              <a:latin typeface="Helvetica"/>
              <a:cs typeface="Helvetica"/>
            </a:endParaRPr>
          </a:p>
        </p:txBody>
      </p:sp>
      <p:sp>
        <p:nvSpPr>
          <p:cNvPr id="4" name="Slide Number Placeholder 3"/>
          <p:cNvSpPr>
            <a:spLocks noGrp="1"/>
          </p:cNvSpPr>
          <p:nvPr>
            <p:ph type="sldNum" sz="quarter" idx="5"/>
          </p:nvPr>
        </p:nvSpPr>
        <p:spPr/>
        <p:txBody>
          <a:bodyPr/>
          <a:lstStyle/>
          <a:p>
            <a:pPr>
              <a:defRPr/>
            </a:pPr>
            <a:fld id="{2F9FFDE6-40E0-CB44-A672-31F1C09046EA}" type="slidenum">
              <a:rPr lang="en-US" smtClean="0"/>
              <a:pPr>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BioEd-Logo-Powerpoint.png"/>
          <p:cNvPicPr>
            <a:picLocks noChangeAspect="1"/>
          </p:cNvPicPr>
          <p:nvPr userDrawn="1"/>
        </p:nvPicPr>
        <p:blipFill>
          <a:blip r:embed="rId2">
            <a:extLst>
              <a:ext uri="{28A0092B-C50C-407E-A947-70E740481C1C}">
                <a14:useLocalDpi xmlns:a14="http://schemas.microsoft.com/office/drawing/2010/main" val="0"/>
              </a:ext>
            </a:extLst>
          </a:blip>
          <a:srcRect r="4807"/>
          <a:stretch>
            <a:fillRect/>
          </a:stretch>
        </p:blipFill>
        <p:spPr bwMode="auto">
          <a:xfrm>
            <a:off x="0" y="5992813"/>
            <a:ext cx="9144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4" name="Rectangle 2"/>
          <p:cNvSpPr>
            <a:spLocks noGrp="1" noChangeArrowheads="1"/>
          </p:cNvSpPr>
          <p:nvPr>
            <p:ph type="ctrTitle"/>
          </p:nvPr>
        </p:nvSpPr>
        <p:spPr>
          <a:xfrm>
            <a:off x="5181600" y="1447800"/>
            <a:ext cx="3276600" cy="1981200"/>
          </a:xfrm>
        </p:spPr>
        <p:txBody>
          <a:bodyPr/>
          <a:lstStyle>
            <a:lvl1pPr algn="ctr">
              <a:defRPr/>
            </a:lvl1pPr>
          </a:lstStyle>
          <a:p>
            <a:r>
              <a:rPr lang="en-US" smtClean="0"/>
              <a:t>Click to edit Master title style</a:t>
            </a:r>
            <a:endParaRPr lang="en-US"/>
          </a:p>
        </p:txBody>
      </p:sp>
      <p:sp>
        <p:nvSpPr>
          <p:cNvPr id="192515" name="Rectangle 3"/>
          <p:cNvSpPr>
            <a:spLocks noGrp="1" noChangeArrowheads="1"/>
          </p:cNvSpPr>
          <p:nvPr>
            <p:ph type="subTitle" idx="1"/>
          </p:nvPr>
        </p:nvSpPr>
        <p:spPr>
          <a:xfrm>
            <a:off x="5181600" y="3657600"/>
            <a:ext cx="3276600" cy="2362200"/>
          </a:xfrm>
        </p:spPr>
        <p:txBody>
          <a:bodyPr/>
          <a:lstStyle>
            <a:lvl1pPr marL="0" indent="0" algn="ctr">
              <a:buFont typeface="Wingdings" pitchFamily="-106"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399138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113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228600"/>
            <a:ext cx="19446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7863" y="228600"/>
            <a:ext cx="5683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29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0337"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7863" y="1371600"/>
            <a:ext cx="38131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371600"/>
            <a:ext cx="3814762"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7152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033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7863" y="1371600"/>
            <a:ext cx="38131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3438" y="1371600"/>
            <a:ext cx="3814762" cy="4724400"/>
          </a:xfrm>
        </p:spPr>
        <p:txBody>
          <a:bodyPr/>
          <a:lstStyle/>
          <a:p>
            <a:pPr lvl="0"/>
            <a:r>
              <a:rPr lang="en-US" noProof="0" smtClean="0"/>
              <a:t>Click icon to add clip art</a:t>
            </a:r>
          </a:p>
        </p:txBody>
      </p:sp>
    </p:spTree>
    <p:extLst>
      <p:ext uri="{BB962C8B-B14F-4D97-AF65-F5344CB8AC3E}">
        <p14:creationId xmlns:p14="http://schemas.microsoft.com/office/powerpoint/2010/main" val="1291008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033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7863" y="1371600"/>
            <a:ext cx="38131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3438" y="1371600"/>
            <a:ext cx="3814762" cy="4724400"/>
          </a:xfrm>
        </p:spPr>
        <p:txBody>
          <a:bodyPr/>
          <a:lstStyle/>
          <a:p>
            <a:pPr lvl="0"/>
            <a:r>
              <a:rPr lang="en-US" noProof="0" smtClean="0"/>
              <a:t>Click icon to add media</a:t>
            </a:r>
          </a:p>
        </p:txBody>
      </p:sp>
    </p:spTree>
    <p:extLst>
      <p:ext uri="{BB962C8B-B14F-4D97-AF65-F5344CB8AC3E}">
        <p14:creationId xmlns:p14="http://schemas.microsoft.com/office/powerpoint/2010/main" val="25023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316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853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7863" y="1371600"/>
            <a:ext cx="381317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371600"/>
            <a:ext cx="381476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211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8508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040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66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668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10271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vmlDrawing" Target="../drawings/vmlDrawing1.vml"/><Relationship Id="rId17" Type="http://schemas.openxmlformats.org/officeDocument/2006/relationships/oleObject" Target="../embeddings/Microsoft_PowerPoint_97_-_2003_Presentation1.ppt"/><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77863" y="228600"/>
            <a:ext cx="7780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677863" y="1371600"/>
            <a:ext cx="778033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Line 5"/>
          <p:cNvSpPr>
            <a:spLocks noChangeShapeType="1"/>
          </p:cNvSpPr>
          <p:nvPr/>
        </p:nvSpPr>
        <p:spPr bwMode="auto">
          <a:xfrm>
            <a:off x="533400" y="1066800"/>
            <a:ext cx="7924800" cy="0"/>
          </a:xfrm>
          <a:prstGeom prst="line">
            <a:avLst/>
          </a:prstGeom>
          <a:noFill/>
          <a:ln w="9525">
            <a:solidFill>
              <a:srgbClr val="7E7F7E"/>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29"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035" r:id="rId17" imgW="0" imgH="0" progId="PowerPoint.Show.8">
                  <p:embed/>
                </p:oleObj>
              </mc:Choice>
              <mc:Fallback>
                <p:oleObj r:id="rId17" imgW="0" imgH="0" progId="PowerPoint.Show.8">
                  <p:embed/>
                  <p:pic>
                    <p:nvPicPr>
                      <p:cNvPr id="0" name="Base"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030" name="Picture 7" descr="BioEd-Logo-Powerpoint.png"/>
          <p:cNvPicPr>
            <a:picLocks noChangeAspect="1"/>
          </p:cNvPicPr>
          <p:nvPr/>
        </p:nvPicPr>
        <p:blipFill>
          <a:blip r:embed="rId18">
            <a:extLst>
              <a:ext uri="{28A0092B-C50C-407E-A947-70E740481C1C}">
                <a14:useLocalDpi xmlns:a14="http://schemas.microsoft.com/office/drawing/2010/main" val="0"/>
              </a:ext>
            </a:extLst>
          </a:blip>
          <a:srcRect r="4807"/>
          <a:stretch>
            <a:fillRect/>
          </a:stretch>
        </p:blipFill>
        <p:spPr bwMode="auto">
          <a:xfrm>
            <a:off x="0" y="5981700"/>
            <a:ext cx="9144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64"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timing>
    <p:tnLst>
      <p:par>
        <p:cTn xmlns:p14="http://schemas.microsoft.com/office/powerpoint/2010/main" id="1" dur="indefinite" restart="never" nodeType="tmRoot"/>
      </p:par>
    </p:tnLst>
  </p:timing>
  <p:txStyles>
    <p:titleStyle>
      <a:lvl1pPr algn="l" rtl="0" eaLnBrk="0" fontAlgn="base" hangingPunct="0">
        <a:lnSpc>
          <a:spcPct val="90000"/>
        </a:lnSpc>
        <a:spcBef>
          <a:spcPct val="0"/>
        </a:spcBef>
        <a:spcAft>
          <a:spcPct val="0"/>
        </a:spcAft>
        <a:defRPr sz="3200" b="1">
          <a:solidFill>
            <a:schemeClr val="bg2"/>
          </a:solidFill>
          <a:latin typeface="Helvetica"/>
          <a:ea typeface="ＭＳ Ｐゴシック" pitchFamily="-106" charset="-128"/>
          <a:cs typeface="Helvetica"/>
        </a:defRPr>
      </a:lvl1pPr>
      <a:lvl2pPr algn="l" rtl="0" eaLnBrk="0" fontAlgn="base" hangingPunct="0">
        <a:lnSpc>
          <a:spcPct val="90000"/>
        </a:lnSpc>
        <a:spcBef>
          <a:spcPct val="0"/>
        </a:spcBef>
        <a:spcAft>
          <a:spcPct val="0"/>
        </a:spcAft>
        <a:defRPr sz="3200" b="1">
          <a:solidFill>
            <a:schemeClr val="bg2"/>
          </a:solidFill>
          <a:latin typeface="Helvetica" charset="0"/>
          <a:ea typeface="ＭＳ Ｐゴシック" pitchFamily="-106" charset="-128"/>
          <a:cs typeface="Helvetica" charset="0"/>
        </a:defRPr>
      </a:lvl2pPr>
      <a:lvl3pPr algn="l" rtl="0" eaLnBrk="0" fontAlgn="base" hangingPunct="0">
        <a:lnSpc>
          <a:spcPct val="90000"/>
        </a:lnSpc>
        <a:spcBef>
          <a:spcPct val="0"/>
        </a:spcBef>
        <a:spcAft>
          <a:spcPct val="0"/>
        </a:spcAft>
        <a:defRPr sz="3200" b="1">
          <a:solidFill>
            <a:schemeClr val="bg2"/>
          </a:solidFill>
          <a:latin typeface="Helvetica" charset="0"/>
          <a:ea typeface="ＭＳ Ｐゴシック" pitchFamily="-106" charset="-128"/>
          <a:cs typeface="Helvetica" charset="0"/>
        </a:defRPr>
      </a:lvl3pPr>
      <a:lvl4pPr algn="l" rtl="0" eaLnBrk="0" fontAlgn="base" hangingPunct="0">
        <a:lnSpc>
          <a:spcPct val="90000"/>
        </a:lnSpc>
        <a:spcBef>
          <a:spcPct val="0"/>
        </a:spcBef>
        <a:spcAft>
          <a:spcPct val="0"/>
        </a:spcAft>
        <a:defRPr sz="3200" b="1">
          <a:solidFill>
            <a:schemeClr val="bg2"/>
          </a:solidFill>
          <a:latin typeface="Helvetica" charset="0"/>
          <a:ea typeface="ＭＳ Ｐゴシック" pitchFamily="-106" charset="-128"/>
          <a:cs typeface="Helvetica" charset="0"/>
        </a:defRPr>
      </a:lvl4pPr>
      <a:lvl5pPr algn="l" rtl="0" eaLnBrk="0" fontAlgn="base" hangingPunct="0">
        <a:lnSpc>
          <a:spcPct val="90000"/>
        </a:lnSpc>
        <a:spcBef>
          <a:spcPct val="0"/>
        </a:spcBef>
        <a:spcAft>
          <a:spcPct val="0"/>
        </a:spcAft>
        <a:defRPr sz="3200" b="1">
          <a:solidFill>
            <a:schemeClr val="bg2"/>
          </a:solidFill>
          <a:latin typeface="Helvetica" charset="0"/>
          <a:ea typeface="ＭＳ Ｐゴシック" pitchFamily="-106" charset="-128"/>
          <a:cs typeface="Helvetica" charset="0"/>
        </a:defRPr>
      </a:lvl5pPr>
      <a:lvl6pPr marL="457200" algn="l" rtl="0" eaLnBrk="1" fontAlgn="base" hangingPunct="1">
        <a:lnSpc>
          <a:spcPct val="90000"/>
        </a:lnSpc>
        <a:spcBef>
          <a:spcPct val="0"/>
        </a:spcBef>
        <a:spcAft>
          <a:spcPct val="0"/>
        </a:spcAft>
        <a:defRPr sz="2800">
          <a:solidFill>
            <a:schemeClr val="bg2"/>
          </a:solidFill>
          <a:latin typeface="Book Antiqua" pitchFamily="-106" charset="0"/>
        </a:defRPr>
      </a:lvl6pPr>
      <a:lvl7pPr marL="914400" algn="l" rtl="0" eaLnBrk="1" fontAlgn="base" hangingPunct="1">
        <a:lnSpc>
          <a:spcPct val="90000"/>
        </a:lnSpc>
        <a:spcBef>
          <a:spcPct val="0"/>
        </a:spcBef>
        <a:spcAft>
          <a:spcPct val="0"/>
        </a:spcAft>
        <a:defRPr sz="2800">
          <a:solidFill>
            <a:schemeClr val="bg2"/>
          </a:solidFill>
          <a:latin typeface="Book Antiqua" pitchFamily="-106" charset="0"/>
        </a:defRPr>
      </a:lvl7pPr>
      <a:lvl8pPr marL="1371600" algn="l" rtl="0" eaLnBrk="1" fontAlgn="base" hangingPunct="1">
        <a:lnSpc>
          <a:spcPct val="90000"/>
        </a:lnSpc>
        <a:spcBef>
          <a:spcPct val="0"/>
        </a:spcBef>
        <a:spcAft>
          <a:spcPct val="0"/>
        </a:spcAft>
        <a:defRPr sz="2800">
          <a:solidFill>
            <a:schemeClr val="bg2"/>
          </a:solidFill>
          <a:latin typeface="Book Antiqua" pitchFamily="-106" charset="0"/>
        </a:defRPr>
      </a:lvl8pPr>
      <a:lvl9pPr marL="1828800" algn="l" rtl="0" eaLnBrk="1" fontAlgn="base" hangingPunct="1">
        <a:lnSpc>
          <a:spcPct val="90000"/>
        </a:lnSpc>
        <a:spcBef>
          <a:spcPct val="0"/>
        </a:spcBef>
        <a:spcAft>
          <a:spcPct val="0"/>
        </a:spcAft>
        <a:defRPr sz="2800">
          <a:solidFill>
            <a:schemeClr val="bg2"/>
          </a:solidFill>
          <a:latin typeface="Book Antiqua" pitchFamily="-106" charset="0"/>
        </a:defRPr>
      </a:lvl9pPr>
    </p:titleStyle>
    <p:bodyStyle>
      <a:lvl1pPr marL="228600" indent="-228600" algn="l" rtl="0" eaLnBrk="0" fontAlgn="base" hangingPunct="0">
        <a:spcBef>
          <a:spcPct val="50000"/>
        </a:spcBef>
        <a:spcAft>
          <a:spcPct val="0"/>
        </a:spcAft>
        <a:buClr>
          <a:srgbClr val="953735"/>
        </a:buClr>
        <a:buSzPct val="60000"/>
        <a:buFont typeface="Wingdings" charset="0"/>
        <a:buChar char="n"/>
        <a:defRPr sz="2800">
          <a:solidFill>
            <a:schemeClr val="bg2"/>
          </a:solidFill>
          <a:latin typeface="Helvetica"/>
          <a:ea typeface="ＭＳ Ｐゴシック" pitchFamily="-106" charset="-128"/>
          <a:cs typeface="Helvetica"/>
        </a:defRPr>
      </a:lvl1pPr>
      <a:lvl2pPr marL="685800" indent="-228600" algn="l" rtl="0" eaLnBrk="0" fontAlgn="base" hangingPunct="0">
        <a:spcBef>
          <a:spcPct val="25000"/>
        </a:spcBef>
        <a:spcAft>
          <a:spcPct val="0"/>
        </a:spcAft>
        <a:buClr>
          <a:srgbClr val="953735"/>
        </a:buClr>
        <a:buSzPct val="60000"/>
        <a:buFont typeface="Wingdings" charset="0"/>
        <a:buChar char="n"/>
        <a:defRPr sz="2800">
          <a:solidFill>
            <a:schemeClr val="bg2"/>
          </a:solidFill>
          <a:latin typeface="Helvetica"/>
          <a:ea typeface="ＭＳ Ｐゴシック" pitchFamily="-106" charset="-128"/>
          <a:cs typeface="Helvetica"/>
        </a:defRPr>
      </a:lvl2pPr>
      <a:lvl3pPr marL="1143000" indent="-228600" algn="l" rtl="0" eaLnBrk="0" fontAlgn="base" hangingPunct="0">
        <a:spcBef>
          <a:spcPct val="25000"/>
        </a:spcBef>
        <a:spcAft>
          <a:spcPct val="0"/>
        </a:spcAft>
        <a:buClr>
          <a:srgbClr val="953735"/>
        </a:buClr>
        <a:buSzPct val="60000"/>
        <a:buFont typeface="Wingdings" charset="0"/>
        <a:buChar char="n"/>
        <a:defRPr sz="2000">
          <a:solidFill>
            <a:schemeClr val="bg2"/>
          </a:solidFill>
          <a:latin typeface="Helvetica"/>
          <a:ea typeface="ＭＳ Ｐゴシック" pitchFamily="-106" charset="-128"/>
          <a:cs typeface="Helvetica"/>
        </a:defRPr>
      </a:lvl3pPr>
      <a:lvl4pPr marL="1600200" indent="-228600" algn="l" rtl="0" eaLnBrk="0" fontAlgn="base" hangingPunct="0">
        <a:spcBef>
          <a:spcPct val="25000"/>
        </a:spcBef>
        <a:spcAft>
          <a:spcPct val="0"/>
        </a:spcAft>
        <a:buClr>
          <a:srgbClr val="953735"/>
        </a:buClr>
        <a:buSzPct val="60000"/>
        <a:buFont typeface="Wingdings" charset="0"/>
        <a:buChar char="n"/>
        <a:defRPr sz="2000">
          <a:solidFill>
            <a:schemeClr val="bg2"/>
          </a:solidFill>
          <a:latin typeface="Helvetica"/>
          <a:ea typeface="ＭＳ Ｐゴシック" pitchFamily="-106" charset="-128"/>
          <a:cs typeface="Helvetica"/>
        </a:defRPr>
      </a:lvl4pPr>
      <a:lvl5pPr marL="2057400" indent="-228600" algn="l" rtl="0" eaLnBrk="0" fontAlgn="base" hangingPunct="0">
        <a:spcBef>
          <a:spcPct val="25000"/>
        </a:spcBef>
        <a:spcAft>
          <a:spcPct val="0"/>
        </a:spcAft>
        <a:buClr>
          <a:srgbClr val="953735"/>
        </a:buClr>
        <a:buSzPct val="60000"/>
        <a:buFont typeface="Wingdings" charset="0"/>
        <a:buChar char="n"/>
        <a:defRPr sz="2000">
          <a:solidFill>
            <a:schemeClr val="bg2"/>
          </a:solidFill>
          <a:latin typeface="Helvetica"/>
          <a:ea typeface="ＭＳ Ｐゴシック" pitchFamily="-106" charset="-128"/>
          <a:cs typeface="Helvetica"/>
        </a:defRPr>
      </a:lvl5pPr>
      <a:lvl6pPr marL="2514600" indent="-228600" algn="l" rtl="0" eaLnBrk="1" fontAlgn="base" hangingPunct="1">
        <a:spcBef>
          <a:spcPct val="25000"/>
        </a:spcBef>
        <a:spcAft>
          <a:spcPct val="0"/>
        </a:spcAft>
        <a:buClr>
          <a:srgbClr val="D7A415"/>
        </a:buClr>
        <a:buSzPct val="60000"/>
        <a:buFont typeface="Wingdings" pitchFamily="-106" charset="2"/>
        <a:buChar char="n"/>
        <a:defRPr>
          <a:solidFill>
            <a:srgbClr val="646464"/>
          </a:solidFill>
          <a:latin typeface="+mn-lt"/>
          <a:ea typeface="ＭＳ Ｐゴシック" pitchFamily="-106" charset="-128"/>
        </a:defRPr>
      </a:lvl6pPr>
      <a:lvl7pPr marL="2971800" indent="-228600" algn="l" rtl="0" eaLnBrk="1" fontAlgn="base" hangingPunct="1">
        <a:spcBef>
          <a:spcPct val="25000"/>
        </a:spcBef>
        <a:spcAft>
          <a:spcPct val="0"/>
        </a:spcAft>
        <a:buClr>
          <a:srgbClr val="D7A415"/>
        </a:buClr>
        <a:buSzPct val="60000"/>
        <a:buFont typeface="Wingdings" pitchFamily="-106" charset="2"/>
        <a:buChar char="n"/>
        <a:defRPr>
          <a:solidFill>
            <a:srgbClr val="646464"/>
          </a:solidFill>
          <a:latin typeface="+mn-lt"/>
          <a:ea typeface="ＭＳ Ｐゴシック" pitchFamily="-106" charset="-128"/>
        </a:defRPr>
      </a:lvl7pPr>
      <a:lvl8pPr marL="3429000" indent="-228600" algn="l" rtl="0" eaLnBrk="1" fontAlgn="base" hangingPunct="1">
        <a:spcBef>
          <a:spcPct val="25000"/>
        </a:spcBef>
        <a:spcAft>
          <a:spcPct val="0"/>
        </a:spcAft>
        <a:buClr>
          <a:srgbClr val="D7A415"/>
        </a:buClr>
        <a:buSzPct val="60000"/>
        <a:buFont typeface="Wingdings" pitchFamily="-106" charset="2"/>
        <a:buChar char="n"/>
        <a:defRPr>
          <a:solidFill>
            <a:srgbClr val="646464"/>
          </a:solidFill>
          <a:latin typeface="+mn-lt"/>
          <a:ea typeface="ＭＳ Ｐゴシック" pitchFamily="-106" charset="-128"/>
        </a:defRPr>
      </a:lvl8pPr>
      <a:lvl9pPr marL="3886200" indent="-228600" algn="l" rtl="0" eaLnBrk="1" fontAlgn="base" hangingPunct="1">
        <a:spcBef>
          <a:spcPct val="25000"/>
        </a:spcBef>
        <a:spcAft>
          <a:spcPct val="0"/>
        </a:spcAft>
        <a:buClr>
          <a:srgbClr val="D7A415"/>
        </a:buClr>
        <a:buSzPct val="60000"/>
        <a:buFont typeface="Wingdings" pitchFamily="-106" charset="2"/>
        <a:buChar char="n"/>
        <a:defRPr>
          <a:solidFill>
            <a:srgbClr val="646464"/>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microsoft.com/office/2007/relationships/media" Target="../media/media1.mp3"/><Relationship Id="rId2" Type="http://schemas.openxmlformats.org/officeDocument/2006/relationships/audio" Target="../media/media1.mp3"/></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6.png"/><Relationship Id="rId1" Type="http://schemas.microsoft.com/office/2007/relationships/media" Target="../media/media2.mp3"/><Relationship Id="rId2" Type="http://schemas.openxmlformats.org/officeDocument/2006/relationships/audio" Target="../media/media2.mp3"/></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6.png"/><Relationship Id="rId1" Type="http://schemas.microsoft.com/office/2007/relationships/media" Target="../media/media3.mp3"/><Relationship Id="rId2" Type="http://schemas.openxmlformats.org/officeDocument/2006/relationships/audio" Target="../media/media3.mp3"/></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13.png"/><Relationship Id="rId6" Type="http://schemas.openxmlformats.org/officeDocument/2006/relationships/image" Target="../media/image4.png"/><Relationship Id="rId7" Type="http://schemas.openxmlformats.org/officeDocument/2006/relationships/image" Target="../media/image14.png"/><Relationship Id="rId8" Type="http://schemas.openxmlformats.org/officeDocument/2006/relationships/image" Target="../media/image6.png"/><Relationship Id="rId1" Type="http://schemas.microsoft.com/office/2007/relationships/media" Target="../media/media4.mp3"/><Relationship Id="rId2" Type="http://schemas.openxmlformats.org/officeDocument/2006/relationships/audio" Target="../media/media4.mp3"/></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6.png"/><Relationship Id="rId1" Type="http://schemas.microsoft.com/office/2007/relationships/media" Target="../media/media5.mp3"/><Relationship Id="rId2" Type="http://schemas.openxmlformats.org/officeDocument/2006/relationships/audio" Target="../media/media5.mp3"/></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6.png"/><Relationship Id="rId1" Type="http://schemas.microsoft.com/office/2007/relationships/media" Target="../media/media6.mp3"/><Relationship Id="rId2" Type="http://schemas.openxmlformats.org/officeDocument/2006/relationships/audio" Target="../media/media6.mp3"/></Relationships>
</file>

<file path=ppt/slides/_rels/slide8.xml.rels><?xml version="1.0" encoding="UTF-8" standalone="yes"?>
<Relationships xmlns="http://schemas.openxmlformats.org/package/2006/relationships"><Relationship Id="rId9" Type="http://schemas.microsoft.com/office/2007/relationships/media" Target="../media/media4.mp3"/><Relationship Id="rId20" Type="http://schemas.openxmlformats.org/officeDocument/2006/relationships/image" Target="../media/image25.png"/><Relationship Id="rId21" Type="http://schemas.openxmlformats.org/officeDocument/2006/relationships/image" Target="../media/image26.png"/><Relationship Id="rId10" Type="http://schemas.openxmlformats.org/officeDocument/2006/relationships/audio" Target="../media/media4.mp3"/><Relationship Id="rId11" Type="http://schemas.microsoft.com/office/2007/relationships/media" Target="../media/media1.mp3"/><Relationship Id="rId12" Type="http://schemas.openxmlformats.org/officeDocument/2006/relationships/audio" Target="../media/media1.mp3"/><Relationship Id="rId13" Type="http://schemas.openxmlformats.org/officeDocument/2006/relationships/slideLayout" Target="../slideLayouts/slideLayout2.xml"/><Relationship Id="rId14" Type="http://schemas.openxmlformats.org/officeDocument/2006/relationships/notesSlide" Target="../notesSlides/notesSlide8.xml"/><Relationship Id="rId15" Type="http://schemas.openxmlformats.org/officeDocument/2006/relationships/image" Target="../media/image6.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png"/><Relationship Id="rId1" Type="http://schemas.microsoft.com/office/2007/relationships/media" Target="../media/media6.mp3"/><Relationship Id="rId2" Type="http://schemas.openxmlformats.org/officeDocument/2006/relationships/audio" Target="../media/media6.mp3"/><Relationship Id="rId3" Type="http://schemas.microsoft.com/office/2007/relationships/media" Target="../media/media3.mp3"/><Relationship Id="rId4" Type="http://schemas.openxmlformats.org/officeDocument/2006/relationships/audio" Target="../media/media3.mp3"/><Relationship Id="rId5" Type="http://schemas.microsoft.com/office/2007/relationships/media" Target="../media/media5.mp3"/><Relationship Id="rId6" Type="http://schemas.openxmlformats.org/officeDocument/2006/relationships/audio" Target="../media/media5.mp3"/><Relationship Id="rId7" Type="http://schemas.microsoft.com/office/2007/relationships/media" Target="../media/media2.mp3"/><Relationship Id="rId8" Type="http://schemas.openxmlformats.org/officeDocument/2006/relationships/audio" Target="../media/media2.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3"/>
          <p:cNvSpPr>
            <a:spLocks noGrp="1"/>
          </p:cNvSpPr>
          <p:nvPr>
            <p:ph type="ctrTitle"/>
          </p:nvPr>
        </p:nvSpPr>
        <p:spPr>
          <a:xfrm>
            <a:off x="4586288" y="1447800"/>
            <a:ext cx="4557712" cy="1981200"/>
          </a:xfrm>
        </p:spPr>
        <p:txBody>
          <a:bodyPr/>
          <a:lstStyle/>
          <a:p>
            <a:pPr eaLnBrk="1" hangingPunct="1">
              <a:lnSpc>
                <a:spcPct val="100000"/>
              </a:lnSpc>
              <a:spcBef>
                <a:spcPts val="1200"/>
              </a:spcBef>
              <a:spcAft>
                <a:spcPts val="1200"/>
              </a:spcAft>
            </a:pPr>
            <a:r>
              <a:rPr lang="en-US">
                <a:latin typeface="Helvetica" charset="0"/>
                <a:ea typeface="ＭＳ Ｐゴシック" charset="0"/>
              </a:rPr>
              <a:t/>
            </a:r>
            <a:br>
              <a:rPr lang="en-US">
                <a:latin typeface="Helvetica" charset="0"/>
                <a:ea typeface="ＭＳ Ｐゴシック" charset="0"/>
              </a:rPr>
            </a:br>
            <a:r>
              <a:rPr lang="en-US">
                <a:latin typeface="Helvetica" charset="0"/>
                <a:ea typeface="ＭＳ Ｐゴシック" charset="0"/>
              </a:rPr>
              <a:t>What Sound Is It?</a:t>
            </a:r>
            <a:r>
              <a:rPr lang="en-US" sz="2100" b="0">
                <a:latin typeface="Helvetica" charset="0"/>
                <a:ea typeface="ＭＳ Ｐゴシック" charset="0"/>
              </a:rPr>
              <a:t/>
            </a:r>
            <a:br>
              <a:rPr lang="en-US" sz="2100" b="0">
                <a:latin typeface="Helvetica" charset="0"/>
                <a:ea typeface="ＭＳ Ｐゴシック" charset="0"/>
              </a:rPr>
            </a:br>
            <a:r>
              <a:rPr lang="en-US" sz="2100" b="0" i="1">
                <a:latin typeface="Helvetica" charset="0"/>
                <a:ea typeface="ＭＳ Ｐゴシック" charset="0"/>
              </a:rPr>
              <a:t>K-1: The Senses Teacher’s Guide</a:t>
            </a:r>
          </a:p>
        </p:txBody>
      </p:sp>
      <p:sp>
        <p:nvSpPr>
          <p:cNvPr id="4098" name="Subtitle 4"/>
          <p:cNvSpPr>
            <a:spLocks noGrp="1"/>
          </p:cNvSpPr>
          <p:nvPr>
            <p:ph type="subTitle" idx="1"/>
          </p:nvPr>
        </p:nvSpPr>
        <p:spPr>
          <a:xfrm>
            <a:off x="4586288" y="3657600"/>
            <a:ext cx="4557712" cy="3119438"/>
          </a:xfrm>
        </p:spPr>
        <p:txBody>
          <a:bodyPr/>
          <a:lstStyle/>
          <a:p>
            <a:pPr eaLnBrk="1" hangingPunct="1">
              <a:spcBef>
                <a:spcPct val="0"/>
              </a:spcBef>
              <a:buFont typeface="Wingdings" charset="0"/>
              <a:buNone/>
            </a:pPr>
            <a:r>
              <a:rPr lang="en-US" sz="2200">
                <a:latin typeface="Helvetica" charset="0"/>
                <a:ea typeface="ＭＳ Ｐゴシック" charset="0"/>
              </a:rPr>
              <a:t>Barbara Z. Tharp, MS</a:t>
            </a:r>
          </a:p>
          <a:p>
            <a:pPr eaLnBrk="1" hangingPunct="1">
              <a:spcBef>
                <a:spcPct val="0"/>
              </a:spcBef>
              <a:buFont typeface="Wingdings" charset="0"/>
              <a:buNone/>
            </a:pPr>
            <a:r>
              <a:rPr lang="en-US" sz="2200">
                <a:latin typeface="Helvetica" charset="0"/>
                <a:ea typeface="ＭＳ Ｐゴシック" charset="0"/>
              </a:rPr>
              <a:t>Michael T. Vu, MS</a:t>
            </a:r>
          </a:p>
          <a:p>
            <a:pPr eaLnBrk="1" hangingPunct="1">
              <a:spcBef>
                <a:spcPct val="0"/>
              </a:spcBef>
              <a:buFont typeface="Wingdings" charset="0"/>
              <a:buNone/>
            </a:pPr>
            <a:r>
              <a:rPr lang="en-US" sz="2200">
                <a:latin typeface="Helvetica" charset="0"/>
                <a:ea typeface="ＭＳ Ｐゴシック" charset="0"/>
              </a:rPr>
              <a:t>Delinda K. Mock, BA</a:t>
            </a:r>
          </a:p>
          <a:p>
            <a:pPr eaLnBrk="1" hangingPunct="1">
              <a:spcBef>
                <a:spcPct val="0"/>
              </a:spcBef>
              <a:buFont typeface="Wingdings" charset="0"/>
              <a:buNone/>
            </a:pPr>
            <a:r>
              <a:rPr lang="en-US" sz="2200">
                <a:latin typeface="Helvetica" charset="0"/>
                <a:ea typeface="ＭＳ Ｐゴシック" charset="0"/>
              </a:rPr>
              <a:t>Christopher Burnett, BA</a:t>
            </a:r>
          </a:p>
          <a:p>
            <a:pPr eaLnBrk="1" hangingPunct="1">
              <a:spcBef>
                <a:spcPct val="0"/>
              </a:spcBef>
              <a:buFont typeface="Wingdings" charset="0"/>
              <a:buNone/>
            </a:pPr>
            <a:r>
              <a:rPr lang="en-US" sz="2200">
                <a:latin typeface="Helvetica" charset="0"/>
                <a:ea typeface="ＭＳ Ｐゴシック" charset="0"/>
              </a:rPr>
              <a:t>Nancy P. Moreno, PhD</a:t>
            </a:r>
          </a:p>
          <a:p>
            <a:pPr eaLnBrk="1" hangingPunct="1">
              <a:spcBef>
                <a:spcPts val="1800"/>
              </a:spcBef>
              <a:buFont typeface="Wingdings" charset="0"/>
              <a:buNone/>
            </a:pPr>
            <a:r>
              <a:rPr lang="en-US" sz="2200">
                <a:latin typeface="Helvetica" charset="0"/>
                <a:ea typeface="ＭＳ Ｐゴシック" charset="0"/>
              </a:rPr>
              <a:t>Center for Educational Outreach</a:t>
            </a:r>
          </a:p>
          <a:p>
            <a:pPr eaLnBrk="1" hangingPunct="1">
              <a:spcBef>
                <a:spcPts val="1200"/>
              </a:spcBef>
              <a:buFont typeface="Wingdings" charset="0"/>
              <a:buNone/>
            </a:pPr>
            <a:r>
              <a:rPr lang="en-US" sz="2200">
                <a:latin typeface="Helvetica" charset="0"/>
                <a:ea typeface="ＭＳ Ｐゴシック" charset="0"/>
              </a:rPr>
              <a:t>Baylor College of Medicine</a:t>
            </a:r>
          </a:p>
        </p:txBody>
      </p:sp>
      <p:sp>
        <p:nvSpPr>
          <p:cNvPr id="6" name="TextBox 5"/>
          <p:cNvSpPr txBox="1"/>
          <p:nvPr/>
        </p:nvSpPr>
        <p:spPr>
          <a:xfrm>
            <a:off x="0" y="5729288"/>
            <a:ext cx="4572000" cy="200025"/>
          </a:xfrm>
          <a:prstGeom prst="rect">
            <a:avLst/>
          </a:prstGeom>
          <a:noFill/>
        </p:spPr>
        <p:txBody>
          <a:bodyPr>
            <a:spAutoFit/>
          </a:bodyPr>
          <a:lstStyle/>
          <a:p>
            <a:pPr fontAlgn="auto">
              <a:spcBef>
                <a:spcPts val="200"/>
              </a:spcBef>
              <a:spcAft>
                <a:spcPts val="0"/>
              </a:spcAft>
              <a:defRPr/>
            </a:pPr>
            <a:r>
              <a:rPr lang="en-US" sz="700" dirty="0">
                <a:solidFill>
                  <a:schemeClr val="bg2">
                    <a:lumMod val="65000"/>
                    <a:lumOff val="35000"/>
                  </a:schemeClr>
                </a:solidFill>
                <a:latin typeface="Helvetica"/>
                <a:ea typeface="+mn-ea"/>
                <a:cs typeface="Helvetica"/>
              </a:rPr>
              <a:t>Photo © Diana </a:t>
            </a:r>
            <a:r>
              <a:rPr lang="en-US" sz="700" dirty="0" err="1">
                <a:solidFill>
                  <a:schemeClr val="bg2">
                    <a:lumMod val="65000"/>
                    <a:lumOff val="35000"/>
                  </a:schemeClr>
                </a:solidFill>
                <a:latin typeface="Helvetica"/>
                <a:ea typeface="+mn-ea"/>
                <a:cs typeface="Helvetica"/>
              </a:rPr>
              <a:t>Dimitrova</a:t>
            </a:r>
            <a:r>
              <a:rPr lang="en-US" sz="700" dirty="0">
                <a:solidFill>
                  <a:schemeClr val="bg2">
                    <a:lumMod val="65000"/>
                    <a:lumOff val="35000"/>
                  </a:schemeClr>
                </a:solidFill>
                <a:latin typeface="Helvetica"/>
                <a:ea typeface="+mn-ea"/>
                <a:cs typeface="Helvetica"/>
              </a:rPr>
              <a:t>.</a:t>
            </a:r>
          </a:p>
        </p:txBody>
      </p:sp>
      <p:pic>
        <p:nvPicPr>
          <p:cNvPr id="4100" name="Picture 1" descr="Girl earbuds 20904638 Diana Dimitrov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4400">
                <a:latin typeface="Sassoon Primary Std" charset="0"/>
                <a:ea typeface="ＭＳ Ｐゴシック" charset="0"/>
                <a:cs typeface="Sassoon Primary Std" charset="0"/>
              </a:rPr>
              <a:t>1. What Made This Sound?</a:t>
            </a:r>
          </a:p>
        </p:txBody>
      </p:sp>
      <p:pic>
        <p:nvPicPr>
          <p:cNvPr id="6147" name="Picture 2" descr="1a-Ambulance.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6563" y="1920875"/>
            <a:ext cx="2468562"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4b-FireTruck.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21038" y="1920875"/>
            <a:ext cx="2468562"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1c-IceCreamTruck.t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51550" y="1920875"/>
            <a:ext cx="24701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8"/>
          <p:cNvSpPr txBox="1">
            <a:spLocks noChangeArrowheads="1"/>
          </p:cNvSpPr>
          <p:nvPr/>
        </p:nvSpPr>
        <p:spPr bwMode="auto">
          <a:xfrm>
            <a:off x="385763" y="3851275"/>
            <a:ext cx="2570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Ambulance</a:t>
            </a:r>
          </a:p>
        </p:txBody>
      </p:sp>
      <p:sp>
        <p:nvSpPr>
          <p:cNvPr id="6151" name="TextBox 12"/>
          <p:cNvSpPr txBox="1">
            <a:spLocks noChangeArrowheads="1"/>
          </p:cNvSpPr>
          <p:nvPr/>
        </p:nvSpPr>
        <p:spPr bwMode="auto">
          <a:xfrm>
            <a:off x="3170238" y="3843338"/>
            <a:ext cx="2570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Fire Truck</a:t>
            </a:r>
          </a:p>
        </p:txBody>
      </p:sp>
      <p:sp>
        <p:nvSpPr>
          <p:cNvPr id="6152" name="TextBox 13"/>
          <p:cNvSpPr txBox="1">
            <a:spLocks noChangeArrowheads="1"/>
          </p:cNvSpPr>
          <p:nvPr/>
        </p:nvSpPr>
        <p:spPr bwMode="auto">
          <a:xfrm>
            <a:off x="6003925" y="3843338"/>
            <a:ext cx="2571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Ice Cream Truck</a:t>
            </a:r>
          </a:p>
        </p:txBody>
      </p:sp>
      <p:pic>
        <p:nvPicPr>
          <p:cNvPr id="5" name="Icecre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65600" y="4840288"/>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6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4400">
                <a:solidFill>
                  <a:srgbClr val="000000"/>
                </a:solidFill>
                <a:latin typeface="Sassoon Primary Std" charset="0"/>
                <a:ea typeface="ＭＳ Ｐゴシック" charset="0"/>
                <a:cs typeface="Sassoon Primary Std" charset="0"/>
              </a:rPr>
              <a:t>2. What Made This Sound?</a:t>
            </a:r>
            <a:endParaRPr lang="en-US" sz="4400">
              <a:solidFill>
                <a:srgbClr val="000000"/>
              </a:solidFill>
              <a:latin typeface="Century Gothic" charset="0"/>
              <a:ea typeface="ＭＳ Ｐゴシック" charset="0"/>
              <a:cs typeface="Century Gothic" charset="0"/>
            </a:endParaRPr>
          </a:p>
        </p:txBody>
      </p:sp>
      <p:pic>
        <p:nvPicPr>
          <p:cNvPr id="8195" name="Picture 2" descr="2aDuck.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12938"/>
            <a:ext cx="23780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descr="2bPigeon.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46475" y="1920875"/>
            <a:ext cx="265112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2cParrot.t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2525" y="1912938"/>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9"/>
          <p:cNvSpPr txBox="1">
            <a:spLocks noChangeArrowheads="1"/>
          </p:cNvSpPr>
          <p:nvPr/>
        </p:nvSpPr>
        <p:spPr bwMode="auto">
          <a:xfrm>
            <a:off x="498475" y="3851275"/>
            <a:ext cx="2570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Duck</a:t>
            </a:r>
          </a:p>
        </p:txBody>
      </p:sp>
      <p:sp>
        <p:nvSpPr>
          <p:cNvPr id="8199" name="TextBox 10"/>
          <p:cNvSpPr txBox="1">
            <a:spLocks noChangeArrowheads="1"/>
          </p:cNvSpPr>
          <p:nvPr/>
        </p:nvSpPr>
        <p:spPr bwMode="auto">
          <a:xfrm>
            <a:off x="3576638" y="3843338"/>
            <a:ext cx="2570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Pigeon</a:t>
            </a:r>
          </a:p>
        </p:txBody>
      </p:sp>
      <p:sp>
        <p:nvSpPr>
          <p:cNvPr id="8200" name="TextBox 11"/>
          <p:cNvSpPr txBox="1">
            <a:spLocks noChangeArrowheads="1"/>
          </p:cNvSpPr>
          <p:nvPr/>
        </p:nvSpPr>
        <p:spPr bwMode="auto">
          <a:xfrm>
            <a:off x="6269038" y="3843338"/>
            <a:ext cx="2570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Parrot</a:t>
            </a:r>
          </a:p>
        </p:txBody>
      </p:sp>
      <p:pic>
        <p:nvPicPr>
          <p:cNvPr id="4" name="Duck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65600" y="4840288"/>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03"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4400">
                <a:solidFill>
                  <a:srgbClr val="000000"/>
                </a:solidFill>
                <a:latin typeface="Sassoon Primary Std" charset="0"/>
                <a:ea typeface="ＭＳ Ｐゴシック" charset="0"/>
                <a:cs typeface="Sassoon Primary Std" charset="0"/>
              </a:rPr>
              <a:t>3. What Made This Sound?</a:t>
            </a:r>
            <a:endParaRPr lang="en-US" sz="4400">
              <a:solidFill>
                <a:srgbClr val="000000"/>
              </a:solidFill>
              <a:latin typeface="Century Gothic" charset="0"/>
              <a:ea typeface="ＭＳ Ｐゴシック" charset="0"/>
              <a:cs typeface="Century Gothic" charset="0"/>
            </a:endParaRPr>
          </a:p>
        </p:txBody>
      </p:sp>
      <p:pic>
        <p:nvPicPr>
          <p:cNvPr id="10243" name="Picture 2" descr="3a-Pond.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03413"/>
            <a:ext cx="2468563"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descr="3b-Beach.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33750" y="1903413"/>
            <a:ext cx="24701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3c-Waterfall.t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29325" y="1903413"/>
            <a:ext cx="24701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9"/>
          <p:cNvSpPr txBox="1">
            <a:spLocks noChangeArrowheads="1"/>
          </p:cNvSpPr>
          <p:nvPr/>
        </p:nvSpPr>
        <p:spPr bwMode="auto">
          <a:xfrm>
            <a:off x="558800" y="3851275"/>
            <a:ext cx="2570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Pond</a:t>
            </a:r>
          </a:p>
        </p:txBody>
      </p:sp>
      <p:sp>
        <p:nvSpPr>
          <p:cNvPr id="10247" name="TextBox 10"/>
          <p:cNvSpPr txBox="1">
            <a:spLocks noChangeArrowheads="1"/>
          </p:cNvSpPr>
          <p:nvPr/>
        </p:nvSpPr>
        <p:spPr bwMode="auto">
          <a:xfrm>
            <a:off x="3281363" y="3843338"/>
            <a:ext cx="2570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Beach</a:t>
            </a:r>
          </a:p>
        </p:txBody>
      </p:sp>
      <p:sp>
        <p:nvSpPr>
          <p:cNvPr id="10248" name="TextBox 11"/>
          <p:cNvSpPr txBox="1">
            <a:spLocks noChangeArrowheads="1"/>
          </p:cNvSpPr>
          <p:nvPr/>
        </p:nvSpPr>
        <p:spPr bwMode="auto">
          <a:xfrm>
            <a:off x="5973763" y="3843338"/>
            <a:ext cx="2570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Waterfall</a:t>
            </a:r>
          </a:p>
        </p:txBody>
      </p:sp>
      <p:pic>
        <p:nvPicPr>
          <p:cNvPr id="2" name="Beac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65600" y="4840288"/>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9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4400">
                <a:solidFill>
                  <a:srgbClr val="000000"/>
                </a:solidFill>
                <a:latin typeface="Sassoon Primary Std" charset="0"/>
                <a:ea typeface="ＭＳ Ｐゴシック" charset="0"/>
                <a:cs typeface="Sassoon Primary Std" charset="0"/>
              </a:rPr>
              <a:t>4. What Made This Sound?</a:t>
            </a:r>
            <a:endParaRPr lang="en-US" sz="4400">
              <a:solidFill>
                <a:srgbClr val="000000"/>
              </a:solidFill>
              <a:latin typeface="Century Gothic" charset="0"/>
              <a:ea typeface="ＭＳ Ｐゴシック" charset="0"/>
              <a:cs typeface="Century Gothic" charset="0"/>
            </a:endParaRPr>
          </a:p>
        </p:txBody>
      </p:sp>
      <p:pic>
        <p:nvPicPr>
          <p:cNvPr id="12291" name="Picture 2" descr="4a-GarbageTruck.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6100" y="1903413"/>
            <a:ext cx="2468563"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4b-FireTruck.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71863" y="1903413"/>
            <a:ext cx="2468562"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4c-Helicopter.t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73800" y="19812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9"/>
          <p:cNvSpPr txBox="1">
            <a:spLocks noChangeArrowheads="1"/>
          </p:cNvSpPr>
          <p:nvPr/>
        </p:nvSpPr>
        <p:spPr bwMode="auto">
          <a:xfrm>
            <a:off x="487363" y="3851275"/>
            <a:ext cx="2570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Garbage Truck</a:t>
            </a:r>
          </a:p>
        </p:txBody>
      </p:sp>
      <p:sp>
        <p:nvSpPr>
          <p:cNvPr id="12295" name="TextBox 10"/>
          <p:cNvSpPr txBox="1">
            <a:spLocks noChangeArrowheads="1"/>
          </p:cNvSpPr>
          <p:nvPr/>
        </p:nvSpPr>
        <p:spPr bwMode="auto">
          <a:xfrm>
            <a:off x="3424238" y="3843338"/>
            <a:ext cx="2570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Fire Truck</a:t>
            </a:r>
          </a:p>
        </p:txBody>
      </p:sp>
      <p:sp>
        <p:nvSpPr>
          <p:cNvPr id="12296" name="TextBox 11"/>
          <p:cNvSpPr txBox="1">
            <a:spLocks noChangeArrowheads="1"/>
          </p:cNvSpPr>
          <p:nvPr/>
        </p:nvSpPr>
        <p:spPr bwMode="auto">
          <a:xfrm>
            <a:off x="6126163" y="3843338"/>
            <a:ext cx="2570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Helicopter</a:t>
            </a:r>
          </a:p>
        </p:txBody>
      </p:sp>
      <p:pic>
        <p:nvPicPr>
          <p:cNvPr id="2" name="Firetruck.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65600" y="4840288"/>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4400">
                <a:solidFill>
                  <a:srgbClr val="000000"/>
                </a:solidFill>
                <a:latin typeface="Sassoon Primary Std" charset="0"/>
                <a:ea typeface="ＭＳ Ｐゴシック" charset="0"/>
                <a:cs typeface="Sassoon Primary Std" charset="0"/>
              </a:rPr>
              <a:t>5. What Made This Sound?</a:t>
            </a:r>
            <a:endParaRPr lang="en-US" sz="4400">
              <a:solidFill>
                <a:srgbClr val="000000"/>
              </a:solidFill>
              <a:latin typeface="Century Gothic" charset="0"/>
              <a:ea typeface="ＭＳ Ｐゴシック" charset="0"/>
              <a:cs typeface="Century Gothic" charset="0"/>
            </a:endParaRPr>
          </a:p>
        </p:txBody>
      </p:sp>
      <p:pic>
        <p:nvPicPr>
          <p:cNvPr id="14339" name="Picture 2" descr="5a-Recess.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838" y="1781175"/>
            <a:ext cx="2468562"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descr="5b-Art.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06750" y="1903413"/>
            <a:ext cx="24701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5c-Music.t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1903413"/>
            <a:ext cx="2468563"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10"/>
          <p:cNvSpPr txBox="1">
            <a:spLocks noChangeArrowheads="1"/>
          </p:cNvSpPr>
          <p:nvPr/>
        </p:nvSpPr>
        <p:spPr bwMode="auto">
          <a:xfrm>
            <a:off x="427038" y="3851275"/>
            <a:ext cx="2570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Recess</a:t>
            </a:r>
          </a:p>
        </p:txBody>
      </p:sp>
      <p:sp>
        <p:nvSpPr>
          <p:cNvPr id="14343" name="TextBox 11"/>
          <p:cNvSpPr txBox="1">
            <a:spLocks noChangeArrowheads="1"/>
          </p:cNvSpPr>
          <p:nvPr/>
        </p:nvSpPr>
        <p:spPr bwMode="auto">
          <a:xfrm>
            <a:off x="3159125" y="3843338"/>
            <a:ext cx="2571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Art</a:t>
            </a:r>
          </a:p>
        </p:txBody>
      </p:sp>
      <p:sp>
        <p:nvSpPr>
          <p:cNvPr id="14344" name="TextBox 12"/>
          <p:cNvSpPr txBox="1">
            <a:spLocks noChangeArrowheads="1"/>
          </p:cNvSpPr>
          <p:nvPr/>
        </p:nvSpPr>
        <p:spPr bwMode="auto">
          <a:xfrm>
            <a:off x="5973763" y="3843338"/>
            <a:ext cx="2570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Music</a:t>
            </a:r>
          </a:p>
        </p:txBody>
      </p:sp>
      <p:pic>
        <p:nvPicPr>
          <p:cNvPr id="2" name="Playgroun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65600" y="4840288"/>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3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4400">
                <a:solidFill>
                  <a:srgbClr val="000000"/>
                </a:solidFill>
                <a:latin typeface="Sassoon Primary Std" charset="0"/>
                <a:ea typeface="ＭＳ Ｐゴシック" charset="0"/>
                <a:cs typeface="Sassoon Primary Std" charset="0"/>
              </a:rPr>
              <a:t>6. What Made This Sound?</a:t>
            </a:r>
            <a:endParaRPr lang="en-US" sz="4400">
              <a:solidFill>
                <a:srgbClr val="000000"/>
              </a:solidFill>
              <a:latin typeface="Century Gothic" charset="0"/>
              <a:ea typeface="ＭＳ Ｐゴシック" charset="0"/>
              <a:cs typeface="Century Gothic" charset="0"/>
            </a:endParaRPr>
          </a:p>
        </p:txBody>
      </p:sp>
      <p:pic>
        <p:nvPicPr>
          <p:cNvPr id="16387" name="Picture 2" descr="6a-Kitten.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822450"/>
            <a:ext cx="2652713"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descr="6b-Puppy.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30588" y="1822450"/>
            <a:ext cx="2652712"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6c-Baby.t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50000" y="1811338"/>
            <a:ext cx="265112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9"/>
          <p:cNvSpPr txBox="1">
            <a:spLocks noChangeArrowheads="1"/>
          </p:cNvSpPr>
          <p:nvPr/>
        </p:nvSpPr>
        <p:spPr bwMode="auto">
          <a:xfrm>
            <a:off x="304800" y="3851275"/>
            <a:ext cx="2570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Kitten</a:t>
            </a:r>
          </a:p>
        </p:txBody>
      </p:sp>
      <p:sp>
        <p:nvSpPr>
          <p:cNvPr id="16391" name="TextBox 10"/>
          <p:cNvSpPr txBox="1">
            <a:spLocks noChangeArrowheads="1"/>
          </p:cNvSpPr>
          <p:nvPr/>
        </p:nvSpPr>
        <p:spPr bwMode="auto">
          <a:xfrm>
            <a:off x="3463925" y="3843338"/>
            <a:ext cx="2571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Puppy</a:t>
            </a:r>
          </a:p>
        </p:txBody>
      </p:sp>
      <p:sp>
        <p:nvSpPr>
          <p:cNvPr id="16392" name="TextBox 11"/>
          <p:cNvSpPr txBox="1">
            <a:spLocks noChangeArrowheads="1"/>
          </p:cNvSpPr>
          <p:nvPr/>
        </p:nvSpPr>
        <p:spPr bwMode="auto">
          <a:xfrm>
            <a:off x="6777038" y="3843338"/>
            <a:ext cx="1798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lgn="ctr" eaLnBrk="1" hangingPunct="1"/>
            <a:r>
              <a:rPr lang="en-US" b="1">
                <a:solidFill>
                  <a:srgbClr val="000000"/>
                </a:solidFill>
                <a:latin typeface="Sassoon Primary Std" charset="0"/>
                <a:cs typeface="Sassoon Primary Std" charset="0"/>
              </a:rPr>
              <a:t>Baby</a:t>
            </a:r>
          </a:p>
        </p:txBody>
      </p:sp>
      <p:pic>
        <p:nvPicPr>
          <p:cNvPr id="2" name="Bab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65600" y="4840288"/>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5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ab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7645400" y="4911725"/>
            <a:ext cx="812800" cy="812800"/>
          </a:xfrm>
          <a:prstGeom prst="rect">
            <a:avLst/>
          </a:prstGeom>
        </p:spPr>
      </p:pic>
      <p:pic>
        <p:nvPicPr>
          <p:cNvPr id="28" name="Beach.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374708" y="4911725"/>
            <a:ext cx="812800" cy="812800"/>
          </a:xfrm>
          <a:prstGeom prst="rect">
            <a:avLst/>
          </a:prstGeom>
        </p:spPr>
      </p:pic>
      <p:pic>
        <p:nvPicPr>
          <p:cNvPr id="27" name="Playground.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7645400" y="3294063"/>
            <a:ext cx="812800" cy="812800"/>
          </a:xfrm>
          <a:prstGeom prst="rect">
            <a:avLst/>
          </a:prstGeom>
        </p:spPr>
      </p:pic>
      <p:pic>
        <p:nvPicPr>
          <p:cNvPr id="26" name="Ducks.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3364548" y="3294063"/>
            <a:ext cx="812800" cy="812800"/>
          </a:xfrm>
          <a:prstGeom prst="rect">
            <a:avLst/>
          </a:prstGeom>
        </p:spPr>
      </p:pic>
      <p:pic>
        <p:nvPicPr>
          <p:cNvPr id="25" name="Firetruck.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7645400" y="1657350"/>
            <a:ext cx="812800" cy="812800"/>
          </a:xfrm>
          <a:prstGeom prst="rect">
            <a:avLst/>
          </a:prstGeom>
        </p:spPr>
      </p:pic>
      <p:pic>
        <p:nvPicPr>
          <p:cNvPr id="24" name="Icecream.mp3">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3375025" y="1649413"/>
            <a:ext cx="812800" cy="812800"/>
          </a:xfrm>
          <a:prstGeom prst="rect">
            <a:avLst/>
          </a:prstGeom>
        </p:spPr>
      </p:pic>
      <p:sp>
        <p:nvSpPr>
          <p:cNvPr id="18439" name="Title 1"/>
          <p:cNvSpPr>
            <a:spLocks noGrp="1"/>
          </p:cNvSpPr>
          <p:nvPr>
            <p:ph type="title"/>
          </p:nvPr>
        </p:nvSpPr>
        <p:spPr/>
        <p:txBody>
          <a:bodyPr/>
          <a:lstStyle/>
          <a:p>
            <a:r>
              <a:rPr lang="en-US" sz="4400">
                <a:solidFill>
                  <a:srgbClr val="000000"/>
                </a:solidFill>
                <a:latin typeface="Sassoon Primary Std" charset="0"/>
                <a:ea typeface="ＭＳ Ｐゴシック" charset="0"/>
                <a:cs typeface="Sassoon Primary Std" charset="0"/>
              </a:rPr>
              <a:t>Answers</a:t>
            </a:r>
          </a:p>
        </p:txBody>
      </p:sp>
      <p:pic>
        <p:nvPicPr>
          <p:cNvPr id="18440" name="Picture 2" descr="1c-IceCreamTruck.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282700" y="1470025"/>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5" descr="2aDuck.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279525" y="3008313"/>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1" descr="3b-Beach.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282700" y="4689475"/>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3" descr="1b-FireTruck.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683250" y="1458913"/>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4" descr="5a-Recess.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683250" y="2936875"/>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4" descr="6c-Baby.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683250" y="4689475"/>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Content Placeholder 2"/>
          <p:cNvSpPr txBox="1">
            <a:spLocks/>
          </p:cNvSpPr>
          <p:nvPr/>
        </p:nvSpPr>
        <p:spPr bwMode="auto">
          <a:xfrm>
            <a:off x="693738" y="1617663"/>
            <a:ext cx="647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spcBef>
                <a:spcPct val="50000"/>
              </a:spcBef>
              <a:buClr>
                <a:srgbClr val="953735"/>
              </a:buClr>
              <a:buSzPct val="60000"/>
              <a:buFont typeface="Wingdings" charset="0"/>
              <a:buNone/>
            </a:pPr>
            <a:r>
              <a:rPr lang="en-US" sz="4400" b="1">
                <a:solidFill>
                  <a:srgbClr val="000000"/>
                </a:solidFill>
                <a:latin typeface="Sassoon Primary Std" charset="0"/>
                <a:cs typeface="Sassoon Primary Std" charset="0"/>
              </a:rPr>
              <a:t>1.</a:t>
            </a:r>
          </a:p>
        </p:txBody>
      </p:sp>
      <p:sp>
        <p:nvSpPr>
          <p:cNvPr id="18447" name="Content Placeholder 2"/>
          <p:cNvSpPr txBox="1">
            <a:spLocks/>
          </p:cNvSpPr>
          <p:nvPr/>
        </p:nvSpPr>
        <p:spPr bwMode="auto">
          <a:xfrm>
            <a:off x="679450" y="3182938"/>
            <a:ext cx="647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spcBef>
                <a:spcPct val="50000"/>
              </a:spcBef>
              <a:buClr>
                <a:srgbClr val="953735"/>
              </a:buClr>
              <a:buSzPct val="60000"/>
              <a:buFont typeface="Wingdings" charset="0"/>
              <a:buNone/>
            </a:pPr>
            <a:r>
              <a:rPr lang="en-US" sz="4400" b="1">
                <a:solidFill>
                  <a:srgbClr val="000000"/>
                </a:solidFill>
                <a:latin typeface="Sassoon Primary Std" charset="0"/>
                <a:cs typeface="Sassoon Primary Std" charset="0"/>
              </a:rPr>
              <a:t>2.</a:t>
            </a:r>
          </a:p>
        </p:txBody>
      </p:sp>
      <p:sp>
        <p:nvSpPr>
          <p:cNvPr id="18448" name="Content Placeholder 2"/>
          <p:cNvSpPr txBox="1">
            <a:spLocks/>
          </p:cNvSpPr>
          <p:nvPr/>
        </p:nvSpPr>
        <p:spPr bwMode="auto">
          <a:xfrm>
            <a:off x="693738" y="4849813"/>
            <a:ext cx="647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spcBef>
                <a:spcPct val="50000"/>
              </a:spcBef>
              <a:buClr>
                <a:srgbClr val="953735"/>
              </a:buClr>
              <a:buSzPct val="60000"/>
              <a:buFont typeface="Wingdings" charset="0"/>
              <a:buNone/>
            </a:pPr>
            <a:r>
              <a:rPr lang="en-US" sz="4400" b="1">
                <a:solidFill>
                  <a:srgbClr val="000000"/>
                </a:solidFill>
                <a:latin typeface="Sassoon Primary Std" charset="0"/>
                <a:cs typeface="Sassoon Primary Std" charset="0"/>
              </a:rPr>
              <a:t>3.</a:t>
            </a:r>
          </a:p>
        </p:txBody>
      </p:sp>
      <p:sp>
        <p:nvSpPr>
          <p:cNvPr id="18449" name="Content Placeholder 2"/>
          <p:cNvSpPr txBox="1">
            <a:spLocks/>
          </p:cNvSpPr>
          <p:nvPr/>
        </p:nvSpPr>
        <p:spPr bwMode="auto">
          <a:xfrm>
            <a:off x="5060950" y="1617663"/>
            <a:ext cx="6461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spcBef>
                <a:spcPct val="50000"/>
              </a:spcBef>
              <a:buClr>
                <a:srgbClr val="953735"/>
              </a:buClr>
              <a:buSzPct val="60000"/>
              <a:buFont typeface="Wingdings" charset="0"/>
              <a:buNone/>
            </a:pPr>
            <a:r>
              <a:rPr lang="en-US" sz="4400" b="1">
                <a:solidFill>
                  <a:srgbClr val="000000"/>
                </a:solidFill>
                <a:latin typeface="Sassoon Primary Std" charset="0"/>
                <a:cs typeface="Sassoon Primary Std" charset="0"/>
              </a:rPr>
              <a:t>4.</a:t>
            </a:r>
          </a:p>
        </p:txBody>
      </p:sp>
      <p:sp>
        <p:nvSpPr>
          <p:cNvPr id="18450" name="Content Placeholder 2"/>
          <p:cNvSpPr txBox="1">
            <a:spLocks/>
          </p:cNvSpPr>
          <p:nvPr/>
        </p:nvSpPr>
        <p:spPr bwMode="auto">
          <a:xfrm>
            <a:off x="5046663" y="3182938"/>
            <a:ext cx="646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spcBef>
                <a:spcPct val="50000"/>
              </a:spcBef>
              <a:buClr>
                <a:srgbClr val="953735"/>
              </a:buClr>
              <a:buSzPct val="60000"/>
              <a:buFont typeface="Wingdings" charset="0"/>
              <a:buNone/>
            </a:pPr>
            <a:r>
              <a:rPr lang="en-US" sz="4400" b="1">
                <a:solidFill>
                  <a:srgbClr val="000000"/>
                </a:solidFill>
                <a:latin typeface="Sassoon Primary Std" charset="0"/>
                <a:cs typeface="Sassoon Primary Std" charset="0"/>
              </a:rPr>
              <a:t>5.</a:t>
            </a:r>
          </a:p>
        </p:txBody>
      </p:sp>
      <p:sp>
        <p:nvSpPr>
          <p:cNvPr id="18451" name="Content Placeholder 2"/>
          <p:cNvSpPr txBox="1">
            <a:spLocks/>
          </p:cNvSpPr>
          <p:nvPr/>
        </p:nvSpPr>
        <p:spPr bwMode="auto">
          <a:xfrm>
            <a:off x="5060950" y="4849813"/>
            <a:ext cx="6461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a:spcBef>
                <a:spcPct val="50000"/>
              </a:spcBef>
              <a:buClr>
                <a:srgbClr val="953735"/>
              </a:buClr>
              <a:buSzPct val="60000"/>
              <a:buFont typeface="Wingdings" charset="0"/>
              <a:buNone/>
            </a:pPr>
            <a:r>
              <a:rPr lang="en-US" sz="4400" b="1">
                <a:solidFill>
                  <a:srgbClr val="000000"/>
                </a:solidFill>
                <a:latin typeface="Sassoon Primary Std" charset="0"/>
                <a:cs typeface="Sassoon Primary Std" charset="0"/>
              </a:rPr>
              <a:t>6.</a:t>
            </a:r>
          </a:p>
        </p:txBody>
      </p:sp>
      <p:cxnSp>
        <p:nvCxnSpPr>
          <p:cNvPr id="18452" name="Straight Connector 33"/>
          <p:cNvCxnSpPr>
            <a:cxnSpLocks noChangeShapeType="1"/>
          </p:cNvCxnSpPr>
          <p:nvPr/>
        </p:nvCxnSpPr>
        <p:spPr bwMode="auto">
          <a:xfrm>
            <a:off x="4624388" y="1489075"/>
            <a:ext cx="0" cy="469900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60" fill="hold"/>
                                        <p:tgtEl>
                                          <p:spTgt spid="24"/>
                                        </p:tgtEl>
                                      </p:cBhvr>
                                    </p:cmd>
                                  </p:childTnLst>
                                </p:cTn>
                              </p:par>
                            </p:childTnLst>
                          </p:cTn>
                        </p:par>
                      </p:childTnLst>
                    </p:cTn>
                  </p:par>
                </p:childTnLst>
              </p:cTn>
              <p:nextCondLst>
                <p:cond evt="onClick" delay="0">
                  <p:tgtEl>
                    <p:spTgt spid="24"/>
                  </p:tgtEl>
                </p:cond>
              </p:nextCondLst>
            </p:seq>
            <p:audio>
              <p:cMediaNode vol="80000">
                <p:cTn id="7" fill="hold" display="0">
                  <p:stCondLst>
                    <p:cond delay="indefinite"/>
                  </p:stCondLst>
                  <p:endCondLst>
                    <p:cond evt="onStopAudio" delay="0">
                      <p:tgtEl>
                        <p:sldTgt/>
                      </p:tgtEl>
                    </p:cond>
                  </p:endCondLst>
                </p:cTn>
                <p:tgtEl>
                  <p:spTgt spid="24"/>
                </p:tgtEl>
              </p:cMediaNode>
            </p:audio>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30" fill="hold"/>
                                        <p:tgtEl>
                                          <p:spTgt spid="25"/>
                                        </p:tgtEl>
                                      </p:cBhvr>
                                    </p:cmd>
                                  </p:childTnLst>
                                </p:cTn>
                              </p:par>
                            </p:childTnLst>
                          </p:cTn>
                        </p:par>
                      </p:childTnLst>
                    </p:cTn>
                  </p:par>
                </p:childTnLst>
              </p:cTn>
              <p:nextCondLst>
                <p:cond evt="onClick" delay="0">
                  <p:tgtEl>
                    <p:spTgt spid="25"/>
                  </p:tgtEl>
                </p:cond>
              </p:nextCondLst>
            </p:seq>
            <p:audio>
              <p:cMediaNode vol="80000">
                <p:cTn id="13" fill="hold" display="0">
                  <p:stCondLst>
                    <p:cond delay="indefinite"/>
                  </p:stCondLst>
                  <p:endCondLst>
                    <p:cond evt="onStopAudio" delay="0">
                      <p:tgtEl>
                        <p:sldTgt/>
                      </p:tgtEl>
                    </p:cond>
                  </p:endCondLst>
                </p:cTn>
                <p:tgtEl>
                  <p:spTgt spid="25"/>
                </p:tgtEl>
              </p:cMediaNode>
            </p:audio>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3103" fill="hold"/>
                                        <p:tgtEl>
                                          <p:spTgt spid="26"/>
                                        </p:tgtEl>
                                      </p:cBhvr>
                                    </p:cmd>
                                  </p:childTnLst>
                                </p:cTn>
                              </p:par>
                            </p:childTnLst>
                          </p:cTn>
                        </p:par>
                      </p:childTnLst>
                    </p:cTn>
                  </p:par>
                </p:childTnLst>
              </p:cTn>
              <p:nextCondLst>
                <p:cond evt="onClick" delay="0">
                  <p:tgtEl>
                    <p:spTgt spid="26"/>
                  </p:tgtEl>
                </p:cond>
              </p:nextCondLst>
            </p:seq>
            <p:audio>
              <p:cMediaNode vol="100000">
                <p:cTn id="19" fill="hold" display="0">
                  <p:stCondLst>
                    <p:cond delay="indefinite"/>
                  </p:stCondLst>
                  <p:endCondLst>
                    <p:cond evt="onStopAudio" delay="0">
                      <p:tgtEl>
                        <p:sldTgt/>
                      </p:tgtEl>
                    </p:cond>
                  </p:endCondLst>
                </p:cTn>
                <p:tgtEl>
                  <p:spTgt spid="26"/>
                </p:tgtEl>
              </p:cMediaNode>
            </p:audio>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135" fill="hold"/>
                                        <p:tgtEl>
                                          <p:spTgt spid="27"/>
                                        </p:tgtEl>
                                      </p:cBhvr>
                                    </p:cmd>
                                  </p:childTnLst>
                                </p:cTn>
                              </p:par>
                            </p:childTnLst>
                          </p:cTn>
                        </p:par>
                      </p:childTnLst>
                    </p:cTn>
                  </p:par>
                </p:childTnLst>
              </p:cTn>
              <p:nextCondLst>
                <p:cond evt="onClick" delay="0">
                  <p:tgtEl>
                    <p:spTgt spid="27"/>
                  </p:tgtEl>
                </p:cond>
              </p:nextCondLst>
            </p:seq>
            <p:audio>
              <p:cMediaNode vol="80000">
                <p:cTn id="25" fill="hold" display="0">
                  <p:stCondLst>
                    <p:cond delay="indefinite"/>
                  </p:stCondLst>
                  <p:endCondLst>
                    <p:cond evt="onStopAudio" delay="0">
                      <p:tgtEl>
                        <p:sldTgt/>
                      </p:tgtEl>
                    </p:cond>
                  </p:endCondLst>
                </p:cTn>
                <p:tgtEl>
                  <p:spTgt spid="27"/>
                </p:tgtEl>
              </p:cMediaNode>
            </p:audio>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695" fill="hold"/>
                                        <p:tgtEl>
                                          <p:spTgt spid="28"/>
                                        </p:tgtEl>
                                      </p:cBhvr>
                                    </p:cmd>
                                  </p:childTnLst>
                                </p:cTn>
                              </p:par>
                            </p:childTnLst>
                          </p:cTn>
                        </p:par>
                      </p:childTnLst>
                    </p:cTn>
                  </p:par>
                </p:childTnLst>
              </p:cTn>
              <p:nextCondLst>
                <p:cond evt="onClick" delay="0">
                  <p:tgtEl>
                    <p:spTgt spid="28"/>
                  </p:tgtEl>
                </p:cond>
              </p:nextCondLst>
            </p:seq>
            <p:audio>
              <p:cMediaNode vol="80000">
                <p:cTn id="31" fill="hold" display="0">
                  <p:stCondLst>
                    <p:cond delay="indefinite"/>
                  </p:stCondLst>
                  <p:endCondLst>
                    <p:cond evt="onStopAudio" delay="0">
                      <p:tgtEl>
                        <p:sldTgt/>
                      </p:tgtEl>
                    </p:cond>
                  </p:endCondLst>
                </p:cTn>
                <p:tgtEl>
                  <p:spTgt spid="28"/>
                </p:tgtEl>
              </p:cMediaNode>
            </p:audio>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8358" fill="hold"/>
                                        <p:tgtEl>
                                          <p:spTgt spid="29"/>
                                        </p:tgtEl>
                                      </p:cBhvr>
                                    </p:cmd>
                                  </p:childTnLst>
                                </p:cTn>
                              </p:par>
                            </p:childTnLst>
                          </p:cTn>
                        </p:par>
                      </p:childTnLst>
                    </p:cTn>
                  </p:par>
                </p:childTnLst>
              </p:cTn>
              <p:nextCondLst>
                <p:cond evt="onClick" delay="0">
                  <p:tgtEl>
                    <p:spTgt spid="29"/>
                  </p:tgtEl>
                </p:cond>
              </p:nextCondLst>
            </p:seq>
            <p:audio>
              <p:cMediaNode vol="80000">
                <p:cTn id="37" fill="hold" display="0">
                  <p:stCondLst>
                    <p:cond delay="indefinite"/>
                  </p:stCondLst>
                  <p:endCondLst>
                    <p:cond evt="onStopAudio" delay="0">
                      <p:tgtEl>
                        <p:sldTgt/>
                      </p:tgtEl>
                    </p:cond>
                  </p:endCondLst>
                </p:cTn>
                <p:tgtEl>
                  <p:spTgt spid="29"/>
                </p:tgtEl>
              </p:cMediaNode>
            </p:audio>
          </p:childTnLst>
        </p:cTn>
      </p:par>
    </p:tnLst>
  </p:timing>
</p:sld>
</file>

<file path=ppt/theme/theme1.xml><?xml version="1.0" encoding="utf-8"?>
<a:theme xmlns:a="http://schemas.openxmlformats.org/drawingml/2006/main" name="NewBioEd">
  <a:themeElements>
    <a:clrScheme name="Custom 1">
      <a:dk1>
        <a:sysClr val="windowText" lastClr="000000"/>
      </a:dk1>
      <a:lt1>
        <a:sysClr val="window" lastClr="FFFFFF"/>
      </a:lt1>
      <a:dk2>
        <a:srgbClr val="1F497D"/>
      </a:dk2>
      <a:lt2>
        <a:srgbClr val="EEECE1"/>
      </a:lt2>
      <a:accent1>
        <a:srgbClr val="804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ioEdFlyHead">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lnDef>
  </a:objectDefaults>
  <a:extraClrSchemeLst>
    <a:extraClrScheme>
      <a:clrScheme name="BioEdFlyHea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oEdFlyHea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oEdFlyHea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oEdFlyHea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oEdFlyHea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oEdFlyHea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oEdFlyHea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2010</TotalTime>
  <Words>2036</Words>
  <Application>Microsoft Macintosh PowerPoint</Application>
  <PresentationFormat>On-screen Show (4:3)</PresentationFormat>
  <Paragraphs>206</Paragraphs>
  <Slides>8</Slides>
  <Notes>8</Notes>
  <HiddenSlides>0</HiddenSlides>
  <MMClips>12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NewBioEd</vt:lpstr>
      <vt:lpstr>PowerPoint.Show.8</vt:lpstr>
      <vt:lpstr> What Sound Is It? K-1: The Senses Teacher’s Guide</vt:lpstr>
      <vt:lpstr>1. What Made This Sound?</vt:lpstr>
      <vt:lpstr>2. What Made This Sound?</vt:lpstr>
      <vt:lpstr>3. What Made This Sound?</vt:lpstr>
      <vt:lpstr>4. What Made This Sound?</vt:lpstr>
      <vt:lpstr>5. What Made This Sound?</vt:lpstr>
      <vt:lpstr>6. What Made This Sound?</vt:lpstr>
      <vt:lpstr>Answers</vt:lpstr>
    </vt:vector>
  </TitlesOfParts>
  <Manager/>
  <Company>Baylor College of Medicine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Sound Is It?</dc:title>
  <dc:subject>Life Science - Grades K-1</dc:subject>
  <dc:creator>Barbara Z. Tharp, MS, Michael T. Vu, MS, Delinda K. Mock, BA, Christopher Burnett, BA, and Nancy P. Moreno, PhD.</dc:creator>
  <cp:keywords>ear, hear, hearing, sound, senses, </cp:keywords>
  <dc:description/>
  <cp:lastModifiedBy>Martha S. Young, BFA</cp:lastModifiedBy>
  <cp:revision>136</cp:revision>
  <dcterms:created xsi:type="dcterms:W3CDTF">2012-11-19T18:56:45Z</dcterms:created>
  <dcterms:modified xsi:type="dcterms:W3CDTF">2016-01-06T17:15:11Z</dcterms:modified>
  <cp:category/>
</cp:coreProperties>
</file>